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5" Type="http://schemas.openxmlformats.org/officeDocument/2006/relationships/slide" Target="slides/slide34.xml" /><Relationship Id="rId36" Type="http://schemas.openxmlformats.org/officeDocument/2006/relationships/slide" Target="slides/slide35.xml" /><Relationship Id="rId37" Type="http://schemas.openxmlformats.org/officeDocument/2006/relationships/slide" Target="slides/slide36.xml" /><Relationship Id="rId38" Type="http://schemas.openxmlformats.org/officeDocument/2006/relationships/slide" Target="slides/slide37.xml" /><Relationship Id="rId39" Type="http://schemas.openxmlformats.org/officeDocument/2006/relationships/slide" Target="slides/slide38.xml" /><Relationship Id="rId40" Type="http://schemas.openxmlformats.org/officeDocument/2006/relationships/slide" Target="slides/slide39.xml" /><Relationship Id="rId41" Type="http://schemas.openxmlformats.org/officeDocument/2006/relationships/slide" Target="slides/slide40.xml" /><Relationship Id="rId42" Type="http://schemas.openxmlformats.org/officeDocument/2006/relationships/slide" Target="slides/slide41.xml" /><Relationship Id="rId43" Type="http://schemas.openxmlformats.org/officeDocument/2006/relationships/slide" Target="slides/slide42.xml" /><Relationship Id="rId44" Type="http://schemas.openxmlformats.org/officeDocument/2006/relationships/slide" Target="slides/slide43.xml" /><Relationship Id="rId45" Type="http://schemas.openxmlformats.org/officeDocument/2006/relationships/slide" Target="slides/slide44.xml" /><Relationship Id="rId46" Type="http://schemas.openxmlformats.org/officeDocument/2006/relationships/slide" Target="slides/slide45.xml" /><Relationship Id="rId47" Type="http://schemas.openxmlformats.org/officeDocument/2006/relationships/slide" Target="slides/slide46.xml" /><Relationship Id="rId48" Type="http://schemas.openxmlformats.org/officeDocument/2006/relationships/slide" Target="slides/slide47.xml" /><Relationship Id="rId49" Type="http://schemas.openxmlformats.org/officeDocument/2006/relationships/slide" Target="slides/slide48.xml" /><Relationship Id="rId50" Type="http://schemas.openxmlformats.org/officeDocument/2006/relationships/slide" Target="slides/slide49.xml" /><Relationship Id="rId51" Type="http://schemas.openxmlformats.org/officeDocument/2006/relationships/slide" Target="slides/slide50.xml" /><Relationship Id="rId52" Type="http://schemas.openxmlformats.org/officeDocument/2006/relationships/slide" Target="slides/slide51.xml" /><Relationship Id="rId53" Type="http://schemas.openxmlformats.org/officeDocument/2006/relationships/slide" Target="slides/slide52.xml" /><Relationship Id="rId55" Type="http://schemas.openxmlformats.org/officeDocument/2006/relationships/viewProps" Target="viewProps.xml" /><Relationship Id="rId5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57" Type="http://schemas.openxmlformats.org/officeDocument/2006/relationships/tableStyles" Target="tableStyles.xml" /><Relationship Id="rId5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3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3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4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4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4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德恩奈抗敏感三效牙膏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 II – 策略的選擇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500 萬不夠打舒酸定的仗，但足夠打一場舒酸定不在的仗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核心策略：不對稱滲透 + 溢價錨點</a:t>
            </a:r>
          </a:p>
          <a:p>
            <a:pPr lvl="0" indent="0" marL="0">
              <a:buNone/>
            </a:pPr>
            <a:r>
              <a:rPr/>
              <a:t>在 24 比 1 的預算差距下，任何「做小版本的舒酸定」都是浪費錢。</a:t>
            </a:r>
          </a:p>
          <a:p>
            <a:pPr lvl="0" indent="0" marL="0">
              <a:buNone/>
            </a:pPr>
            <a:r>
              <a:rPr/>
              <a:t>但如果我們換一個角度看，會發現一個有趣的事實：巨人有盲點。</a:t>
            </a:r>
          </a:p>
          <a:p>
            <a:pPr lvl="0" indent="0" marL="0">
              <a:buNone/>
            </a:pPr>
            <a:r>
              <a:rPr/>
              <a:t>舒酸定的台灣官方網站，目前處於維護狀態。當消費者搜尋「牙齒敏感怎麼辦」或「抗敏牙膏推薦」，搜尋結果首頁充斥的是第三方評測平台，不是舒酸定的自有內容。在微型牙醫 KOL 的合作版圖中，舒酸定也沒有大量佈局。</a:t>
            </a:r>
          </a:p>
          <a:p>
            <a:pPr lvl="0" indent="0" marL="0">
              <a:buNone/>
            </a:pPr>
            <a:r>
              <a:rPr/>
              <a:t>在 AI 搜尋（ChatGPT、Claude 等）中，當用戶詢問「台灣抗敏感牙膏推薦」，舒酸定和高露潔是首選和次選。德恩奈偶爾被提及，但 mybest 排名和牙醫推薦缺席的資訊同時出現，形成混合訊號。</a:t>
            </a:r>
          </a:p>
          <a:p>
            <a:pPr lvl="0" indent="0" marL="0">
              <a:buNone/>
            </a:pPr>
            <a:r>
              <a:rPr/>
              <a:t>也就是說——在消費者搜尋敏感牙解決方案的關鍵瞬間，無論是傳統搜尋引擎還是新一代 AI 搜尋，品類領導者都沒有牢牢守住每一個入口。</a:t>
            </a:r>
          </a:p>
          <a:p>
            <a:pPr lvl="0" indent="0" marL="0">
              <a:buNone/>
            </a:pPr>
            <a:r>
              <a:rPr/>
              <a:t>這就是「不對稱滲透」的核心邏輯：</a:t>
            </a:r>
            <a:r>
              <a:rPr b="1"/>
              <a:t>不正面對決，而是出現在巨人缺席的地方。</a:t>
            </a:r>
          </a:p>
          <a:p>
            <a:pPr lvl="0" indent="0" marL="0">
              <a:buNone/>
            </a:pPr>
            <a:r>
              <a:rPr/>
              <a:t>同時，我們有一個幾乎零成本的武器——溢價錨點。</a:t>
            </a:r>
          </a:p>
          <a:p>
            <a:pPr lvl="0" indent="0" marL="0">
              <a:buNone/>
            </a:pPr>
            <a:r>
              <a:rPr/>
              <a:t>夜用牙膏的存在本身就是品牌價值的證明。當消費者在康是美的貨架上看到德恩奈有一支 NT$319 的牙膏，她對旁邊那支 NT$185 的抗敏三效的感受會完全不同。NT$185 不再是「便宜的」，而是「合理的」。夜用牙膏不需要獨立預算去推廣——它只需要被看見。</a:t>
            </a:r>
          </a:p>
          <a:p>
            <a:pPr lvl="0" indent="0" marL="0">
              <a:buNone/>
            </a:pPr>
            <a:r>
              <a:rPr/>
              <a:t>策略架構：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軌道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目標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武器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專業背書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讓牙醫和專業人士替德恩奈說話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微型牙醫 KOL + 診間路徑評估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信任升級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從深夜補檔到新聞時段，改變品牌訊號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新聞時段 TVC 精準投放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數位攔截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在症狀搜尋的瞬間出現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SEO 內容 + Google/YouTube 精準投放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溢價錨點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用夜用牙膏重建品牌價值感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康是美陳列 + KOL 評測（零額外預算）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跨品類橋樑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用漱口水的認知帶動牙膏認知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組合銷售 + 跨品類敘事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唯一主訊息</a:t>
            </a:r>
          </a:p>
          <a:p>
            <a:pPr lvl="0" indent="0" marL="0">
              <a:buNone/>
            </a:pPr>
            <a:r>
              <a:rPr/>
              <a:t>在 500 萬的預算下，四個訊息等於零個記憶點。</a:t>
            </a:r>
          </a:p>
          <a:p>
            <a:pPr lvl="0" indent="0" marL="0">
              <a:buNone/>
            </a:pPr>
            <a:r>
              <a:rPr/>
              <a:t>舒酸定用七個字佔據了心智：「牙醫推薦第一。」德恩奈需要一句同等精煉、同樣有力的話。</a:t>
            </a:r>
          </a:p>
          <a:p>
            <a:pPr lvl="0" indent="0" marL="1270000">
              <a:buNone/>
            </a:pPr>
            <a:r>
              <a:rPr sz="2000" b="1"/>
              <a:t>「2-4 週，德國驗證，敏感真的好了。」</a:t>
            </a:r>
          </a:p>
          <a:p>
            <a:pPr lvl="0" indent="0" marL="0">
              <a:buNone/>
            </a:pPr>
            <a:r>
              <a:rPr/>
              <a:t>這句話壓縮了三個最核心的說服元素：</a:t>
            </a:r>
          </a:p>
          <a:p>
            <a:pPr lvl="0"/>
            <a:r>
              <a:rPr b="1"/>
              <a:t>2-4 週</a:t>
            </a:r>
            <a:r>
              <a:rPr/>
              <a:t> 是效果承諾——不虛，有臨床研究支撐。含 5.53% 檸檬酸鉀的牙膏在 4 週臨床試驗中顯示統計顯著的敏感改善效果。</a:t>
            </a:r>
          </a:p>
          <a:p>
            <a:pPr lvl="0"/>
            <a:r>
              <a:rPr b="1"/>
              <a:t>德國驗證</a:t>
            </a:r>
            <a:r>
              <a:rPr/>
              <a:t> 是信任來源——德國百年工廠 DENTAL-Kosmetik（1907 年創立）製造，barcode 前綴 401 歸屬德國 GS1，可驗證。</a:t>
            </a:r>
          </a:p>
          <a:p>
            <a:pPr lvl="0"/>
            <a:r>
              <a:rPr b="1"/>
              <a:t>敏感真的好了</a:t>
            </a:r>
            <a:r>
              <a:rPr/>
              <a:t> 是情感結果——消費者要的不是成分表，是「我可以安心吃冰了」。</a:t>
            </a:r>
          </a:p>
          <a:p>
            <a:pPr lvl="0" indent="0" marL="0">
              <a:buNone/>
            </a:pPr>
            <a:r>
              <a:rPr/>
              <a:t>這句話貫穿所有觸點——TVC 旁白、KOL 影片開頭、通路端架標語、社群主視覺。一句話，說到消費者能覆述。</a:t>
            </a:r>
          </a:p>
          <a:p>
            <a:pPr lvl="0" indent="0" marL="0">
              <a:buNone/>
            </a:pPr>
            <a:r>
              <a:rPr/>
              <a:t>支持訊息（出現在包裝、官網、長版內容，不進主視覺）： - 德國百年工廠原裝進口（barcode 401，可驗證） - 三效合一：舒緩敏感、去漬美白、預防蛀牙——一支搞定 - 專業品質，更聰明的價格——德國品質不必德國價格</a:t>
            </a:r>
          </a:p>
          <a:p>
            <a:pPr lvl="0" indent="0" marL="0">
              <a:buNone/>
            </a:pPr>
            <a:r>
              <a:rPr/>
              <a:t>差異化一句話（對外不使用，僅內部策略對齊）：「德國百年工藝，臨床驗證三效，價格只要舒酸定的六成。」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目標受眾：不是人口統計，是行為定義</a:t>
            </a:r>
          </a:p>
          <a:p>
            <a:pPr lvl="0" indent="0" marL="0">
              <a:buNone/>
            </a:pPr>
            <a:r>
              <a:rPr/>
              <a:t>我們不用年齡和性別框定受眾。我們用行為。</a:t>
            </a:r>
          </a:p>
          <a:p>
            <a:pPr lvl="0" indent="0" marL="0">
              <a:buNone/>
            </a:pPr>
            <a:r>
              <a:rPr b="1"/>
              <a:t>她是這樣的人</a:t>
            </a:r>
            <a:r>
              <a:rPr/>
              <a:t>：30-50 歲，吃火鍋會先等湯涼、喝咖啡不點冰的、在便利商店拿起冰棒又放回去。她不覺得這是「問題」——她覺得「我就是牙齒比較敏感的人」。她可能用過舒酸定，也可能沒有固定使用任何抗敏產品，因為她還沒把「敏感」當成一個需要解決的課題。</a:t>
            </a:r>
          </a:p>
          <a:p>
            <a:pPr lvl="0" indent="0" marL="0">
              <a:buNone/>
            </a:pPr>
            <a:r>
              <a:rPr b="1"/>
              <a:t>她在乎什麼</a:t>
            </a:r>
            <a:r>
              <a:rPr/>
              <a:t>：值得信賴的資訊（不是誇大宣稱）、CP 值（不等於最便宜，而是「花得值」）、方便取得（她在全聯或康是美買日用品）、別人的真實經驗（牙醫的推薦、朋友的口碑，比廣告有用）。</a:t>
            </a:r>
          </a:p>
          <a:p>
            <a:pPr lvl="0" indent="0" marL="0">
              <a:buNone/>
            </a:pPr>
            <a:r>
              <a:rPr b="1"/>
              <a:t>她的 Jobs to Be Done</a:t>
            </a:r>
            <a:r>
              <a:rPr/>
              <a:t>：「我需要一支值得信賴的牙膏，讓我不用再忍受冷熱刺痛，而且不用花太多時間研究。」</a:t>
            </a:r>
          </a:p>
          <a:p>
            <a:pPr lvl="0" indent="0" marL="0">
              <a:buNone/>
            </a:pPr>
            <a:r>
              <a:rPr b="1"/>
              <a:t>消費者的信任路徑</a:t>
            </a:r>
            <a:r>
              <a:rPr/>
              <a:t>是「人際推薦和診間經驗」而非「主動搜尋」。她不會上網搜三天，她問閨蜜、聽牙醫的。這個洞察決定了我們把專業背書和 KOL 口碑放在數位攔截之前。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我們選擇不做什麼</a:t>
            </a:r>
          </a:p>
          <a:p>
            <a:pPr lvl="0" indent="0" marL="0">
              <a:buNone/>
            </a:pPr>
            <a:r>
              <a:rPr/>
              <a:t>一份提案說「我們會做很多事」很容易。難的是告訴客戶，我們選擇不做什麼，以及為什麼。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原因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不正面對決舒酸定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1:24 的預算差距下正面對決是自殺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不追求電視 GRP 量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新聞時段的「質」比深夜補檔的「量」重要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不全押數位放棄電視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核心受眾仍有 56% 以電視為新聞來源，電視不是觸及工具而是信任信號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不以「買一送一」為主要溝通訊息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停止用促銷語言定義品牌形象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不在本案主動推「台灣品牌」敘事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時機未到——先建立德國品質的信任基礎，誠實但不搶跑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不為夜用牙膏獨立分配預算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資源集中在抗敏三效——但夜用牙膏在 KOL 和通路中「被看見」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不追求社群粉絲數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1,300 讚的基數追粉無意義，內容品質 &gt; 粉絲量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每一個「不做」都代表一筆被省下來的預算、一個被關掉的噪音、一份留給真正重要的事的專注。</a:t>
            </a:r>
          </a:p>
          <a:p>
            <a:pPr lvl="0" indent="0" marL="0">
              <a:buNone/>
            </a:pPr>
            <a:r>
              <a:rPr/>
              <a:t>500 萬的紀律不在於「花在哪裡」，而在於「不花在哪裡」。</a:t>
            </a:r>
          </a:p>
          <a:p>
            <a:pPr lvl="0" indent="0" marL="0">
              <a:buNone/>
            </a:pPr>
            <a:r>
              <a:rPr/>
              <a:t>有一個特別值得說明的取捨：</a:t>
            </a:r>
            <a:r>
              <a:rPr b="1"/>
              <a:t>三效合一保留為產品必須出現的元素，但不作為主要差異化</a:t>
            </a:r>
            <a:r>
              <a:rPr/>
              <a:t>。主訊息聚焦在「臨床驗證 2-4 週舒緩敏感」，三效作為支持訊息（「同時兼顧去漬美白與預防蛀牙」）。原因是——全球牙膏趨勢本來就朝多效發展，舒酸定自己也推「抗敏+美白」「抗敏+護齦」，三效不是獨特差異化。但「有臨床數據支撐的抗敏效果」搭配「三效合一的附加價值」，這個組合才是消費者願意多看一眼的理由。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90 天四階段行動計畫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階段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核心動作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預算重心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建地基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 月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SEO 內容上線（5 篇試驗）、KOL 簽約啟動、TVC 製作、電商旗艦館重整、向客戶確認關鍵待確認事項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製作 + 內容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中元峰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8-9 月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TVC 新聞時段首播（全聯中元感恩月 8/16 起）、KOL 集中上線、Google 搜尋廣告開啟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電視 60-70% + 數位同步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雙 11 爆發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10-11 月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電商導流（Meta retargeting）、跨品類組合包（牙膏+漱口水+牙刷）、限時首購體驗包 NT$79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數位轉電商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收官學習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 月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廣告後測、CPRP 回顧、SEO 排名盤點、2027 年策略建議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分析 + 規劃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7 月種下種子。8 月借中元節的消費浪潮讓品牌第一次「被看見」。10 月用雙 11 電商爆發收割成果。12 月回顧數據，為 2027 佈局。</a:t>
            </a:r>
          </a:p>
          <a:p>
            <a:pPr lvl="0" indent="0" marL="0">
              <a:buNone/>
            </a:pPr>
            <a:r>
              <a:rPr/>
              <a:t>不是願景。是工作單。</a:t>
            </a:r>
          </a:p>
          <a:p>
            <a:pPr lvl="0" indent="0" marL="0">
              <a:buNone/>
            </a:pPr>
            <a:r>
              <a:rPr b="1"/>
              <a:t>微型 KOL 投資邏輯補充說明</a:t>
            </a:r>
            <a:r>
              <a:rPr/>
              <a:t>：3-5 位微型牙醫 KOL 的預算約 NT$36 萬。以三個月短期來看，ROAS 約 0.23 倍——帳面上不划算。但 KOL 合作的目的不是直接銷售，而是填補「牙醫推薦缺席」的致命缺口。一位牙醫 KOL 的影片在 YouTube 上可以持續被搜尋到一到兩年。以 18 個月的消費者終身價值計算，LTV 對 CPA 比約為 4 比 1（此為推估）。KOL 不是促銷工具——它是品牌基礎設施投資，是通往考慮集的入場券。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 III – 創意的回答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 H2 整合行銷傳播提案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Prepared for</a:t>
            </a:r>
            <a:r>
              <a:rPr/>
              <a:t> 德恩奈國際股份有限公司 </a:t>
            </a:r>
            <a:r>
              <a:rPr b="1"/>
              <a:t>Prepared by</a:t>
            </a:r>
            <a:r>
              <a:rPr/>
              <a:t> 春樹 </a:t>
            </a:r>
            <a:r>
              <a:rPr b="1"/>
              <a:t>Date</a:t>
            </a:r>
            <a:r>
              <a:rPr/>
              <a:t> 2026.04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七個概念的策略推理鏈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Part I 告訴我們品牌站在哪裡。Part II 告訴我們品牌該往哪走。</a:t>
            </a:r>
          </a:p>
          <a:p>
            <a:pPr lvl="0" indent="0" marL="0">
              <a:buNone/>
            </a:pPr>
            <a:r>
              <a:rPr/>
              <a:t>現在的問題是：怎麼走？</a:t>
            </a:r>
          </a:p>
          <a:p>
            <a:pPr lvl="0" indent="0" marL="0">
              <a:buNone/>
            </a:pPr>
            <a:r>
              <a:rPr/>
              <a:t>不是一份媒體排程表、不是一張預算分配表——而是一個能讓 700 萬人心裡留下痕跡的故事。以下是那個故事的起點。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一場沒有人宣戰的戰爭</a:t>
            </a:r>
          </a:p>
          <a:p>
            <a:pPr lvl="0" indent="0" marL="0">
              <a:buNone/>
            </a:pPr>
            <a:r>
              <a:rPr/>
              <a:t>在台灣，有數百萬人每天都在打一場安靜的仗。</a:t>
            </a:r>
          </a:p>
          <a:p>
            <a:pPr lvl="0" indent="0" marL="0">
              <a:buNone/>
            </a:pPr>
            <a:r>
              <a:rPr/>
              <a:t>不是跟病痛，不是跟誰對抗——是跟一杯冰水。</a:t>
            </a:r>
          </a:p>
          <a:p>
            <a:pPr lvl="0" indent="0" marL="0">
              <a:buNone/>
            </a:pPr>
            <a:r>
              <a:rPr/>
              <a:t>她在便利商店拿起冰拿鐵，然後放下，換成溫的。她在火鍋店看著別人吸哩呼嚕吃冰沙，自己安靜地等湯涼一點。她在牙醫診所被問「冷熱會不舒服嗎」的時候說「還好啦」。</a:t>
            </a:r>
          </a:p>
          <a:p>
            <a:pPr lvl="0" indent="0" marL="0">
              <a:buNone/>
            </a:pPr>
            <a:r>
              <a:rPr/>
              <a:t>她不覺得這是問題。她覺得「我就是這樣的人」。</a:t>
            </a:r>
          </a:p>
          <a:p>
            <a:pPr lvl="0" indent="0" marL="0">
              <a:buNone/>
            </a:pPr>
            <a:r>
              <a:rPr/>
              <a:t>這就是德恩奈真正的對手——不是舒酸定，不是高露潔，不是任何一個品牌。是「算了，忍一下就好」這個念頭。是消費者把一個可以被解決的症狀，內化成了自己的性格。</a:t>
            </a:r>
          </a:p>
          <a:p>
            <a:pPr lvl="0" indent="0" marL="0">
              <a:buNone/>
            </a:pPr>
            <a:r>
              <a:rPr/>
              <a:t>打敗舒酸定不是我們的任務。讓 700 萬人知道「你不用忍」——這才是。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為什麼是現在</a:t>
            </a:r>
          </a:p>
          <a:p>
            <a:pPr lvl="0" indent="0" marL="0">
              <a:buNone/>
            </a:pPr>
            <a:r>
              <a:rPr/>
              <a:t>2026 年的台灣消費者活在一個矛盾的時代。</a:t>
            </a:r>
          </a:p>
          <a:p>
            <a:pPr lvl="0" indent="0" marL="0">
              <a:buNone/>
            </a:pPr>
            <a:r>
              <a:rPr/>
              <a:t>一方面，她對「假的東西」越來越沒耐心。好來牙膏改名事件讓「假洋牌」成為社群關鍵字。義美從老派品牌變成信任代名詞。消費者已經發展出一套精密的雷達，專門偵測品牌在「演」什麼。</a:t>
            </a:r>
          </a:p>
          <a:p>
            <a:pPr lvl="0" indent="0" marL="0">
              <a:buNone/>
            </a:pPr>
            <a:r>
              <a:rPr/>
              <a:t>另一方面，她被「速效」教壞了。三秒短影音、十五分鐘外送、AI 即問即答——消費者不是不願意等，是已經忘記「等待」是什麼感覺。一個需要 2-4 週才能感受到改變的產品，聽起來像上個世紀的東西。</a:t>
            </a:r>
          </a:p>
          <a:p>
            <a:pPr lvl="0" indent="0" marL="0">
              <a:buNone/>
            </a:pPr>
            <a:r>
              <a:rPr/>
              <a:t>但這兩件事加在一起，反而創造了一個獨特的機會。</a:t>
            </a:r>
          </a:p>
          <a:p>
            <a:pPr lvl="0" indent="0" marL="0">
              <a:buNone/>
            </a:pPr>
            <a:r>
              <a:rPr/>
              <a:t>德恩奈是一個台灣品牌，選擇了德國百年工廠替它製造產品。它的 barcode 開頭 401，歸屬德國 DENTAL-Kosmetik，一間 1907 年創立的企業。它的主成分檸檬酸鉀有臨床研究佐證。三效配方——舒緩敏感、去漬美白、預防蛀牙——不是行銷話術，是配方設計的結果。</a:t>
            </a:r>
          </a:p>
          <a:p>
            <a:pPr lvl="0" indent="0" marL="0">
              <a:buNone/>
            </a:pPr>
            <a:r>
              <a:rPr/>
              <a:t>這些事實一直都在。只是德恩奈從來沒有好好說過。</a:t>
            </a:r>
          </a:p>
          <a:p>
            <a:pPr lvl="0" indent="0" marL="0">
              <a:buNone/>
            </a:pPr>
            <a:r>
              <a:rPr/>
              <a:t>為什麼？因為品類的遊戲規則是舒酸定寫的：牙醫推薦、臨床數據、專業權威。在這個規則下，預算較小的品牌只能當安靜的跟隨者。</a:t>
            </a:r>
          </a:p>
          <a:p>
            <a:pPr lvl="0" indent="0" marL="0">
              <a:buNone/>
            </a:pPr>
            <a:r>
              <a:rPr/>
              <a:t>但如果我們不按這個規則打呢？如果我們重新定義「什麼叫有效的溝通」呢？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三個被品類忽略的真相</a:t>
            </a:r>
          </a:p>
          <a:p>
            <a:pPr lvl="0" indent="0" marL="0">
              <a:buNone/>
            </a:pPr>
            <a:r>
              <a:rPr b="1"/>
              <a:t>真相一：多數人不是「選擇」不處理敏感牙，是根本沒意識到這是一個「可以處理」的問題。</a:t>
            </a:r>
          </a:p>
          <a:p>
            <a:pPr lvl="0" indent="0" marL="0">
              <a:buNone/>
            </a:pPr>
            <a:r>
              <a:rPr/>
              <a:t>「我牙齒比較敏感」——這句話聽起來像在描述一個事實，就像「我比較怕冷」。語言把生理症狀偷渡成了性格特質。一旦成為「我就是這樣」，解決方案就從視野中消失了。品類裡所有品牌都在跟「已經知道自己需要抗敏牙膏」的人說話。但大多數敏感牙患者根本不在那個對話裡。</a:t>
            </a:r>
          </a:p>
          <a:p>
            <a:pPr lvl="0" indent="0" marL="0">
              <a:buNone/>
            </a:pPr>
            <a:r>
              <a:rPr b="1"/>
              <a:t>真相二：牙膏品類的購買決策，不發生在螢幕前。它發生在貨架前三秒。</a:t>
            </a:r>
          </a:p>
          <a:p>
            <a:pPr lvl="0" indent="0" marL="0">
              <a:buNone/>
            </a:pPr>
            <a:r>
              <a:rPr/>
              <a:t>消費者走進全聯，目光掃過口腔護理區——看到熟悉的、看到促銷的、看到順眼的，拿起來，走了。整個過程不超過三秒。德恩奈需要的不只是讓消費者「想到我」，而是在那三秒內「被拿起來」。被拿起來的前提，是在那之前的某個時刻，有什麼東西在她心裡留下了一個痕跡。</a:t>
            </a:r>
          </a:p>
          <a:p>
            <a:pPr lvl="0" indent="0" marL="0">
              <a:buNone/>
            </a:pPr>
            <a:r>
              <a:rPr b="1"/>
              <a:t>真相三：德恩奈的「身份」不是問題，是機會。</a:t>
            </a:r>
          </a:p>
          <a:p>
            <a:pPr lvl="0" indent="0" marL="0">
              <a:buNone/>
            </a:pPr>
            <a:r>
              <a:rPr/>
              <a:t>台灣品牌加上德國製造——這個組合在過去被當作需要迴避的尷尬。但在 2026 年，一個敢說「對，我是台灣品牌，但我選擇讓德國百年工廠替我做」的牌子，在誠實稀缺的市場裡，就是差異化本身。</a:t>
            </a:r>
          </a:p>
        </p:txBody>
      </p:sp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三組張力，一個洞察</a:t>
            </a:r>
          </a:p>
          <a:p>
            <a:pPr lvl="0" indent="0" marL="0">
              <a:buNone/>
            </a:pPr>
            <a:r>
              <a:rPr b="1"/>
              <a:t>張力一：身份 vs. 症狀。</a:t>
            </a:r>
            <a:r>
              <a:rPr/>
              <a:t> 消費者說「我是敏感的人」，但敏感不是身份，是一個 2-4 週可以改善的症狀。</a:t>
            </a:r>
          </a:p>
          <a:p>
            <a:pPr lvl="0" indent="0" marL="0">
              <a:buNone/>
            </a:pPr>
            <a:r>
              <a:rPr b="1"/>
              <a:t>張力二：誠實 vs. 包裝。</a:t>
            </a:r>
            <a:r>
              <a:rPr/>
              <a:t> 品類充斥藍天白雲和白袍推薦。消費者知道多半是演的，但沒有品牌願意先承認。</a:t>
            </a:r>
          </a:p>
          <a:p>
            <a:pPr lvl="0" indent="0" marL="0">
              <a:buNone/>
            </a:pPr>
            <a:r>
              <a:rPr b="1"/>
              <a:t>張力三：時間 vs. 耐心。</a:t>
            </a:r>
            <a:r>
              <a:rPr/>
              <a:t> 產品需要 2-4 週起效，消費者的耐心以秒計算。這個矛盾不能迴避，必須正面處理。</a:t>
            </a:r>
          </a:p>
          <a:p>
            <a:pPr lvl="0" indent="0" marL="0">
              <a:buNone/>
            </a:pPr>
            <a:r>
              <a:rPr/>
              <a:t>這三組張力不是障礙。它們是品牌的戰場。</a:t>
            </a:r>
          </a:p>
          <a:p>
            <a:pPr lvl="0" indent="0" marL="0">
              <a:buNone/>
            </a:pPr>
            <a:r>
              <a:rPr/>
              <a:t>誰能同時處理這三組張力——拆開語言陷阱、以誠實代替包裝、把 2-4 週從弱點變成故事——誰就在這個品類裡找到了自己的位置。</a:t>
            </a:r>
          </a:p>
          <a:p>
            <a:pPr lvl="0" indent="0" marL="0">
              <a:buNone/>
            </a:pPr>
            <a:r>
              <a:rPr/>
              <a:t>由此浮現一個核心洞察：</a:t>
            </a:r>
          </a:p>
          <a:p>
            <a:pPr lvl="0" indent="0" marL="1270000">
              <a:buNone/>
            </a:pPr>
            <a:r>
              <a:rPr sz="2000" b="1"/>
              <a:t>「敏感」這個詞，同時是牙膏品類最大的入口和最大的障礙。</a:t>
            </a:r>
          </a:p>
          <a:p>
            <a:pPr lvl="0" indent="0" marL="1270000">
              <a:buNone/>
            </a:pPr>
            <a:r>
              <a:rPr sz="2000"/>
              <a:t>它是入口，因為每個人都知道自己「敏感」。它是障礙，因為大家把它當成性格，不當成問題。</a:t>
            </a:r>
          </a:p>
          <a:p>
            <a:pPr lvl="0" indent="0" marL="1270000">
              <a:buNone/>
            </a:pPr>
            <a:r>
              <a:rPr sz="2000" b="1"/>
              <a:t>誰能重新定義「敏感」這個詞，誰就重新定義整個品類。</a:t>
            </a:r>
          </a:p>
        </p:txBody>
      </p:sp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七個概念</a:t>
            </a:r>
          </a:p>
          <a:p>
            <a:pPr lvl="0" indent="0" marL="0">
              <a:buNone/>
            </a:pPr>
            <a:r>
              <a:rPr/>
              <a:t>基於以上洞察，我們發展出七個創意概念。每一個都有獨特的角色，解決消費者旅程上不同的問題。</a:t>
            </a:r>
          </a:p>
          <a:p>
            <a:pPr lvl="0" indent="0" marL="0">
              <a:buNone/>
            </a:pPr>
            <a:r>
              <a:rPr/>
              <a:t>它們不是七個散落的廣告點子。它們是一個策略的七種表達方式——</a:t>
            </a:r>
          </a:p>
          <a:p>
            <a:pPr lvl="0" indent="-342900" marL="342900">
              <a:buAutoNum type="arabicPeriod"/>
            </a:pPr>
            <a:r>
              <a:rPr/>
              <a:t>先拆解語言陷阱（讓消費者知道「敏感」是可以解決的問題）</a:t>
            </a:r>
          </a:p>
          <a:p>
            <a:pPr lvl="0" indent="-342900" marL="342900">
              <a:buAutoNum type="arabicPeriod"/>
            </a:pPr>
            <a:r>
              <a:rPr/>
              <a:t>以坦誠建立信任（在假洋牌遍地的品類裡做第一個說實話的品牌）</a:t>
            </a:r>
          </a:p>
          <a:p>
            <a:pPr lvl="0" indent="-342900" marL="342900">
              <a:buAutoNum type="arabicPeriod"/>
            </a:pPr>
            <a:r>
              <a:rPr/>
              <a:t>用情感連結打動（讓她看到「解決之後」的日常是什麼樣子）</a:t>
            </a:r>
          </a:p>
          <a:p>
            <a:pPr lvl="0" indent="-342900" marL="342900">
              <a:buAutoNum type="arabicPeriod"/>
            </a:pPr>
            <a:r>
              <a:rPr/>
              <a:t>用時令創造行動（把 2-4 週的見效週期嵌進中元節倒數）</a:t>
            </a:r>
          </a:p>
          <a:p>
            <a:pPr lvl="0" indent="-342900" marL="342900">
              <a:buAutoNum type="arabicPeriod"/>
            </a:pPr>
            <a:r>
              <a:rPr/>
              <a:t>以知識建立權威（做品類裡第一個說成分黨語言的品牌）</a:t>
            </a:r>
          </a:p>
          <a:p>
            <a:pPr lvl="0" indent="-342900" marL="342900">
              <a:buAutoNum type="arabicPeriod"/>
            </a:pPr>
            <a:r>
              <a:rPr/>
              <a:t>讓體驗替代宣稱（把「德國原裝進口」從文字變成可觸摸的驚喜）</a:t>
            </a:r>
          </a:p>
          <a:p>
            <a:pPr lvl="0" indent="-342900" marL="342900">
              <a:buAutoNum type="arabicPeriod"/>
            </a:pPr>
            <a:r>
              <a:rPr/>
              <a:t>讓產品自己說話（100 個真人的 30 天紀錄，不修飾、不篩選）</a:t>
            </a:r>
          </a:p>
          <a:p>
            <a:pPr lvl="0" indent="0" marL="0">
              <a:buNone/>
            </a:pPr>
            <a:r>
              <a:rPr/>
              <a:t>以下逐一呈現。</a:t>
            </a:r>
          </a:p>
        </p:txBody>
      </p:sp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概念 1：敏感不等於性格</a:t>
            </a:r>
          </a:p>
          <a:p>
            <a:pPr lvl="0" indent="0" marL="0">
              <a:buNone/>
            </a:pPr>
            <a:r>
              <a:rPr b="1"/>
              <a:t>品牌核心概念 | 校準分數 7</a:t>
            </a:r>
          </a:p>
          <a:p>
            <a:pPr lvl="0" indent="0" marL="0">
              <a:buNone/>
            </a:pPr>
            <a:r>
              <a:rPr/>
              <a:t>你有沒有注意過一個很奇怪的現象？</a:t>
            </a:r>
          </a:p>
          <a:p>
            <a:pPr lvl="0" indent="0" marL="0">
              <a:buNone/>
            </a:pPr>
            <a:r>
              <a:rPr/>
              <a:t>當一個人說「我牙齒比較敏感」，她的語氣跟說「我比較怕冷」「我皮膚比較乾」是一樣的——帶著一點認命、一點自嘲、一點「我就是這樣的人嘛」。</a:t>
            </a:r>
          </a:p>
          <a:p>
            <a:pPr lvl="0" indent="0" marL="0">
              <a:buNone/>
            </a:pPr>
            <a:r>
              <a:rPr/>
              <a:t>但蛀牙的時候，沒有人說「我是蛀牙的人」。她會說「我蛀牙了」，然後去看牙醫。</a:t>
            </a:r>
          </a:p>
          <a:p>
            <a:pPr lvl="0" indent="0" marL="0">
              <a:buNone/>
            </a:pPr>
            <a:r>
              <a:rPr/>
              <a:t>差別在哪裡？在語言。「敏感」這個詞太好用了。用多了以後，生理症狀偷渡成了身份認同。一旦變成「我就是敏感體質」，解決方案就從視野中消失了。</a:t>
            </a:r>
          </a:p>
          <a:p>
            <a:pPr lvl="0" indent="0" marL="0">
              <a:buNone/>
            </a:pPr>
            <a:r>
              <a:rPr/>
              <a:t>德恩奈要做的事很簡單也很困難：把這個語言陷阱拆開。</a:t>
            </a:r>
          </a:p>
          <a:p>
            <a:pPr lvl="0" indent="0" marL="1270000">
              <a:buNone/>
            </a:pPr>
            <a:r>
              <a:rPr sz="2000" b="1"/>
              <a:t>你不是敏感的人。你只是有顆敏感的牙。</a:t>
            </a:r>
            <a:r>
              <a:rPr sz="2000"/>
              <a:t> </a:t>
            </a:r>
            <a:r>
              <a:rPr sz="2000" b="1"/>
              <a:t>一個是性格，一個是問題。問題，2-4 週可以開始改善。</a:t>
            </a:r>
          </a:p>
          <a:p>
            <a:pPr lvl="0" indent="0" marL="0">
              <a:buNone/>
            </a:pPr>
            <a:r>
              <a:rPr b="1"/>
              <a:t>畫面</a:t>
            </a:r>
            <a:r>
              <a:rPr/>
              <a:t>：主視覺左側排列著時下流行的自我標籤——「高敏感人格」「完美主義」「內向者」「玻璃心」——最右邊的「牙齒敏感」被一條線劃掉。文案：「這些是你。這一個，不用是。」</a:t>
            </a:r>
          </a:p>
          <a:p>
            <a:pPr lvl="0" indent="0" marL="0">
              <a:buNone/>
            </a:pPr>
            <a:r>
              <a:rPr b="1"/>
              <a:t>社群</a:t>
            </a:r>
            <a:r>
              <a:rPr/>
              <a:t>：在 Dcard 和 Instagram 發起討論——「你覺得自己是敏感的人嗎？」從心理敏感的自我探索自然過渡到一個轉折：有些敏感是性格，值得被理解；有些敏感是症狀，值得被解決。</a:t>
            </a:r>
          </a:p>
          <a:p>
            <a:pPr lvl="0" indent="0" marL="0">
              <a:buNone/>
            </a:pPr>
            <a:r>
              <a:rPr b="1"/>
              <a:t>互動工具</a:t>
            </a:r>
            <a:r>
              <a:rPr/>
              <a:t>：「忍耐指數計算機」——輸入年齡和敏感牙開始的年紀，算出這些年她放棄了幾支冰棒、幾碗熱湯、幾顆芭樂。用數字的荒謬感驅動分享。</a:t>
            </a:r>
          </a:p>
          <a:p>
            <a:pPr lvl="0" indent="0" marL="0">
              <a:buNone/>
            </a:pPr>
            <a:r>
              <a:rPr b="1"/>
              <a:t>影片 15 秒</a:t>
            </a:r>
            <a:r>
              <a:rPr/>
              <a:t>：一連串人們自嘲「我是敏感的人」的日常片段，輕快節奏。最後一個人說「但我的牙齒不需要是」。尾卡：舒緩敏感、去漬美白、預防蛀牙。德國原裝進口。</a:t>
            </a:r>
          </a:p>
          <a:p>
            <a:pPr lvl="0" indent="0" marL="0">
              <a:buNone/>
            </a:pPr>
            <a:r>
              <a:rPr b="1"/>
              <a:t>為什麼這個概念是對的</a:t>
            </a:r>
            <a:r>
              <a:rPr/>
              <a:t>：它處理的不是品牌的問題，是品類的問題。當所有品牌都在對「已經在挑選」的消費者說話，德恩奈選擇往前一步——先把還沒走到貨架的人叫過來。這是品類領導者不需要做的事。但對德恩奈來說，這正是機會。</a:t>
            </a:r>
          </a:p>
          <a:p>
            <a:pPr lvl="0" indent="0" marL="0">
              <a:buNone/>
            </a:pPr>
            <a:r>
              <a:rPr/>
              <a:t>預算概估：NT$70 萬</a:t>
            </a:r>
          </a:p>
        </p:txBody>
      </p:sp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概念 2：不演了 Drop the Act</a:t>
            </a:r>
          </a:p>
          <a:p>
            <a:pPr lvl="0" indent="0" marL="0">
              <a:buNone/>
            </a:pPr>
            <a:r>
              <a:rPr b="1"/>
              <a:t>品牌態度宣言 | 校準分數 8</a:t>
            </a:r>
          </a:p>
          <a:p>
            <a:pPr lvl="0" indent="0" marL="0">
              <a:buNone/>
            </a:pPr>
            <a:r>
              <a:rPr/>
              <a:t>台灣的牙膏貨架上有一個公開的秘密。</a:t>
            </a:r>
          </a:p>
          <a:p>
            <a:pPr lvl="0" indent="0" marL="0">
              <a:buNone/>
            </a:pPr>
            <a:r>
              <a:rPr/>
              <a:t>那些包裝上印著阿爾卑斯山、藍天白雲、金髮模特兒微笑的品牌——消費者心裡有數。她知道，那些畫面跟她每天在浴室裡擠牙膏的現實之間，有一道很寬的裂縫。</a:t>
            </a:r>
          </a:p>
          <a:p>
            <a:pPr lvl="0" indent="0" marL="0">
              <a:buNone/>
            </a:pPr>
            <a:r>
              <a:rPr/>
              <a:t>但沒有人戳破。因為大家都在演，所以演變成了規則。</a:t>
            </a:r>
          </a:p>
          <a:p>
            <a:pPr lvl="0" indent="0" marL="0">
              <a:buNone/>
            </a:pPr>
            <a:r>
              <a:rPr/>
              <a:t>德恩奈要做一件品類裡沒有人做過的事：</a:t>
            </a:r>
          </a:p>
          <a:p>
            <a:pPr lvl="0" indent="0" marL="1270000">
              <a:buNone/>
            </a:pPr>
            <a:r>
              <a:rPr sz="2000" b="1"/>
              <a:t>台灣品牌，德國製造。不演了，這就是最好的組合。</a:t>
            </a:r>
          </a:p>
          <a:p>
            <a:pPr lvl="0" indent="0" marL="0">
              <a:buNone/>
            </a:pPr>
            <a:r>
              <a:rPr/>
              <a:t>不是道歉。不是自嘲。是一個自信的宣告。</a:t>
            </a:r>
          </a:p>
          <a:p>
            <a:pPr lvl="0" indent="0" marL="0">
              <a:buNone/>
            </a:pPr>
            <a:r>
              <a:rPr b="1"/>
              <a:t>品牌態度影片 30 秒</a:t>
            </a:r>
            <a:r>
              <a:rPr/>
              <a:t>：開場是牙膏品類的視覺陳腔濫調——慢動作的牙膏擠出、亮白微笑的特寫、實驗室裡的試管。畫面突然停住，出現字幕：「不演了。」接著是真實畫面：德國德勒斯登的工廠產線、台灣辦公室裡討論配方的團隊、從海關進來的一箱一箱原裝牙膏。旁白：「我們是台灣品牌，我們選擇德國製造。因為對敏感這件事，我們不想演。」尾卡：舒緩敏感、去漬美白、預防蛀牙。德國原裝進口。</a:t>
            </a:r>
          </a:p>
          <a:p>
            <a:pPr lvl="0" indent="0" marL="0">
              <a:buNone/>
            </a:pPr>
            <a:r>
              <a:rPr b="1"/>
              <a:t>「三件真事」社群系列</a:t>
            </a:r>
            <a:r>
              <a:rPr/>
              <a:t>：每週發布一則「我們不演的事」——成分全公開（檸檬酸鉀 5.53%、氟化鈉 0.32%，不藏不掖）、定價邏輯透明、產地清楚交代（台灣品牌持有，德國百年工廠製造，barcode 歸屬德國百年製造商）。</a:t>
            </a:r>
          </a:p>
          <a:p>
            <a:pPr lvl="0" indent="0" marL="0">
              <a:buNone/>
            </a:pPr>
            <a:r>
              <a:rPr b="1"/>
              <a:t>通路陳列小卡</a:t>
            </a:r>
            <a:r>
              <a:rPr/>
              <a:t>：「台灣品牌。德國百年工廠製造。就這樣。」</a:t>
            </a:r>
          </a:p>
          <a:p>
            <a:pPr lvl="0" indent="0" marL="0">
              <a:buNone/>
            </a:pPr>
            <a:r>
              <a:rPr b="1"/>
              <a:t>為什麼這個概念是對的</a:t>
            </a:r>
            <a:r>
              <a:rPr/>
              <a:t>：義美效應證明台灣消費者願意用鈔票獎勵誠實的品牌。在牙膏品類裡，還沒有品牌主動做過這件事——這是一個空白的語意位置。「不演了」不只是一次 campaign，它可以成為品牌長期的態度資產。</a:t>
            </a:r>
          </a:p>
          <a:p>
            <a:pPr lvl="0" indent="0" marL="0">
              <a:buNone/>
            </a:pPr>
            <a:r>
              <a:rPr/>
              <a:t>這個概念最需要的不是預算，是勇氣。</a:t>
            </a:r>
          </a:p>
          <a:p>
            <a:pPr lvl="0" indent="0" marL="0">
              <a:buNone/>
            </a:pPr>
            <a:r>
              <a:rPr/>
              <a:t>預算概估：NT$160 萬</a:t>
            </a: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概念 3：偷偷好的人</a:t>
            </a:r>
          </a:p>
          <a:p>
            <a:pPr lvl="0" indent="0" marL="0">
              <a:buNone/>
            </a:pPr>
            <a:r>
              <a:rPr b="1"/>
              <a:t>情感 TVC 概念 | 校準分數 7</a:t>
            </a:r>
          </a:p>
          <a:p>
            <a:pPr lvl="0" indent="0" marL="0">
              <a:buNone/>
            </a:pPr>
            <a:r>
              <a:rPr/>
              <a:t>她沒有告訴任何人。</a:t>
            </a:r>
          </a:p>
          <a:p>
            <a:pPr lvl="0" indent="0" marL="0">
              <a:buNone/>
            </a:pPr>
            <a:r>
              <a:rPr/>
              <a:t>沒有在限時動態發「我開始用抗敏牙膏了」，沒有跟同事說「我牙齒最近好多了」。</a:t>
            </a:r>
          </a:p>
          <a:p>
            <a:pPr lvl="0" indent="0" marL="0">
              <a:buNone/>
            </a:pPr>
            <a:r>
              <a:rPr/>
              <a:t>但有些事情變了。</a:t>
            </a:r>
          </a:p>
          <a:p>
            <a:pPr lvl="0" indent="0" marL="0">
              <a:buNone/>
            </a:pPr>
            <a:r>
              <a:rPr/>
              <a:t>上週末她帶女兒去冰店，直接點了芒果冰沙。不是溫的紅豆湯，是冰沙。女兒嚇了一跳：「媽妳不是不吃冰的嗎？」她笑了一下，什麼都沒說。</a:t>
            </a:r>
          </a:p>
          <a:p>
            <a:pPr lvl="0" indent="0" marL="1270000">
              <a:buNone/>
            </a:pPr>
            <a:r>
              <a:rPr sz="2000" b="1"/>
              <a:t>她沒說牙齒好了。她只是開始點冰的了。</a:t>
            </a:r>
          </a:p>
          <a:p>
            <a:pPr lvl="0" indent="0" marL="0">
              <a:buNone/>
            </a:pPr>
            <a:r>
              <a:rPr b="1"/>
              <a:t>TVC 30 秒</a:t>
            </a:r>
            <a:r>
              <a:rPr/>
              <a:t>：一個女性的日常，鏡頭冷靜不煽情。前半段是微小的「放棄」——冰箱拿起冰棒又放回去、孩子遞芭樂搖搖頭、火鍋的冰淇淋推給旁邊的人。後半段是「後來」——同一個人，直接拿起冰棒。接過芭樂咬一口。旁邊的人沒有發現。她也沒有說什麼。尾卡：「偷偷好的。德恩奈。舒緩敏感、去漬美白、預防蛀牙。德國原裝進口。」</a:t>
            </a:r>
          </a:p>
          <a:p>
            <a:pPr lvl="0" indent="0" marL="0">
              <a:buNone/>
            </a:pPr>
            <a:r>
              <a:rPr b="1"/>
              <a:t>KOL「30 天行為日記」</a:t>
            </a:r>
            <a:r>
              <a:rPr/>
              <a:t>：邀請 2-3 位生活風格 KOL 連續 30 天記錄飲食。不揭露品牌。觀眾會在第二、三週開始注意到：她以前都點溫的，最近開始點冰美式了。第 30 天揭曉。讓觀眾自己發現改變，而不是被告知改變。</a:t>
            </a:r>
          </a:p>
          <a:p>
            <a:pPr lvl="0" indent="0" marL="0">
              <a:buNone/>
            </a:pPr>
            <a:r>
              <a:rPr b="1"/>
              <a:t>為什麼這個概念是對的</a:t>
            </a:r>
            <a:r>
              <a:rPr/>
              <a:t>：品類裡所有品牌都在喊，只有這個概念選擇安靜。在 500 萬的預算限制下，一支被記住的影片勝過十支被忽略的。</a:t>
            </a:r>
          </a:p>
          <a:p>
            <a:pPr lvl="0" indent="0" marL="0">
              <a:buNone/>
            </a:pPr>
            <a:r>
              <a:rPr/>
              <a:t>預算概估：NT$190 萬</a:t>
            </a:r>
          </a:p>
        </p:txBody>
      </p:sp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概念 4：拜拜不痠</a:t>
            </a:r>
          </a:p>
          <a:p>
            <a:pPr lvl="0" indent="0" marL="0">
              <a:buNone/>
            </a:pPr>
            <a:r>
              <a:rPr b="1"/>
              <a:t>中元節 Tactical Campaign | 校準分數 7</a:t>
            </a:r>
          </a:p>
          <a:p>
            <a:pPr lvl="0" indent="0" marL="0">
              <a:buNone/>
            </a:pPr>
            <a:r>
              <a:rPr/>
              <a:t>中元節是台灣下半年最大的消費節日之一。核心行為是什麼？吃。</a:t>
            </a:r>
          </a:p>
          <a:p>
            <a:pPr lvl="0" indent="0" marL="0">
              <a:buNone/>
            </a:pPr>
            <a:r>
              <a:rPr/>
              <a:t>拜拜要備好料，普渡完要分食，七月半聚餐要辦桌。鳳梨酥、冰啤酒、麻荖、水果——全部都是敏感牙的天敵。</a:t>
            </a:r>
          </a:p>
          <a:p>
            <a:pPr lvl="0" indent="0" marL="0">
              <a:buNone/>
            </a:pPr>
            <a:r>
              <a:rPr/>
              <a:t>然後你注意到一個完美的巧合：德恩奈抗敏感三效牙膏的臨床驗證見效時間是 2-4 週。中元節在農曆七月。如果六月開始用，中元節剛好來得及。</a:t>
            </a:r>
          </a:p>
          <a:p>
            <a:pPr lvl="0" indent="0" marL="0">
              <a:buNone/>
            </a:pPr>
            <a:r>
              <a:rPr/>
              <a:t>2-4 週，一直被當作產品的弱點。但放進中元節的時間軸裡，它突然變成了最自然的購買催化劑。</a:t>
            </a:r>
          </a:p>
          <a:p>
            <a:pPr lvl="0" indent="0" marL="1270000">
              <a:buNone/>
            </a:pPr>
            <a:r>
              <a:rPr sz="2000" b="1"/>
              <a:t>今年中元，咬得下去才是誠意。</a:t>
            </a:r>
            <a:r>
              <a:rPr sz="2000"/>
              <a:t> </a:t>
            </a:r>
            <a:r>
              <a:rPr sz="2000" b="1"/>
              <a:t>現在開始，中元剛好來得及。</a:t>
            </a:r>
          </a:p>
          <a:p>
            <a:pPr lvl="0" indent="0" marL="0">
              <a:buNone/>
            </a:pPr>
            <a:r>
              <a:rPr b="1"/>
              <a:t>「中元敏感食物圖鑑」</a:t>
            </a:r>
            <a:r>
              <a:rPr/>
              <a:t>：用插畫風格製作中元供品的「敏感指數」——冰啤酒 9/10、鳳梨酥 8/10、麻荖 7/10、酸梅湯 8/10。每張圖底部一行字：「現在開始用，中元剛好來得及。」可獨立分享、適合截圖轉發。</a:t>
            </a:r>
          </a:p>
          <a:p>
            <a:pPr lvl="0" indent="0" marL="0">
              <a:buNone/>
            </a:pPr>
            <a:r>
              <a:rPr b="1"/>
              <a:t>「提前拜自己」倒數企劃</a:t>
            </a:r>
            <a:r>
              <a:rPr/>
              <a:t>：中元前一個月啟動。每週倒數、每週發布一道中元菜色的「敏感挑戰」。</a:t>
            </a:r>
          </a:p>
          <a:p>
            <a:pPr lvl="0" indent="0" marL="0">
              <a:buNone/>
            </a:pPr>
            <a:r>
              <a:rPr b="1"/>
              <a:t>全聯中元專區陳列</a:t>
            </a:r>
            <a:r>
              <a:rPr/>
              <a:t>：全聯中元感恩月 8/16 開始，是通路全年最大流量。爭取在預購 DM 或專區中露出——「準備好料之前，先準備你的牙。」</a:t>
            </a:r>
          </a:p>
          <a:p>
            <a:pPr lvl="0" indent="0" marL="0">
              <a:buNone/>
            </a:pPr>
            <a:r>
              <a:rPr b="1"/>
              <a:t>為什麼這個概念是對的</a:t>
            </a:r>
            <a:r>
              <a:rPr/>
              <a:t>：它把產品的時間弱點（2-4 週才見效）轉化為營銷的時間武器（倒數到中元節）。在推薦組合中，「拜拜不痠」扮演收割者——前面的概念負責改變認知和建立信任，到了中元節，這個概念把累積的好感轉化為購買行動。</a:t>
            </a:r>
          </a:p>
          <a:p>
            <a:pPr lvl="0" indent="0" marL="0">
              <a:buNone/>
            </a:pPr>
            <a:r>
              <a:rPr/>
              <a:t>預算概估：NT$50 萬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/>
              <a:t>如果德恩奈明天從所有通路消失，誰會難過？</a:t>
            </a:r>
          </a:p>
          <a:p>
            <a:pPr lvl="0" indent="0" marL="1270000">
              <a:buNone/>
            </a:pPr>
            <a:r>
              <a:rPr sz="2000"/>
              <a:t>答案應該是 700 萬人。</a:t>
            </a:r>
          </a:p>
          <a:p>
            <a:pPr lvl="0" indent="0" marL="1270000">
              <a:buNone/>
            </a:pPr>
            <a:r>
              <a:rPr sz="2000"/>
              <a:t>台灣每三個成年人就有一個有牙齒敏感的困擾。他們需要解決方案。德恩奈有解決方案。但在消費者做選擇的那一刻，他們之間沒有連線。</a:t>
            </a:r>
          </a:p>
          <a:p>
            <a:pPr lvl="0" indent="0" marL="1270000">
              <a:buNone/>
            </a:pPr>
            <a:r>
              <a:rPr sz="2000"/>
              <a:t>這份提案只做一件事：把那條線接上。</a:t>
            </a:r>
          </a:p>
        </p:txBody>
      </p:sp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概念 5：成分字典</a:t>
            </a:r>
          </a:p>
          <a:p>
            <a:pPr lvl="0" indent="0" marL="0">
              <a:buNone/>
            </a:pPr>
            <a:r>
              <a:rPr b="1"/>
              <a:t>數位內容平台 | 校準分數 7</a:t>
            </a:r>
          </a:p>
          <a:p>
            <a:pPr lvl="0" indent="0" marL="0">
              <a:buNone/>
            </a:pPr>
            <a:r>
              <a:rPr/>
              <a:t>2026 年，有一群人被稱為「成分黨」。她們看保養品先翻成分表，在小紅書上追蹤成分分析帳號。但她們還沒走進口腔護理，因為沒有品牌邀請她們進來。</a:t>
            </a:r>
          </a:p>
          <a:p>
            <a:pPr lvl="0" indent="0" marL="0">
              <a:buNone/>
            </a:pPr>
            <a:r>
              <a:rPr/>
              <a:t>德恩奈要做品類裡第一個說成分黨語言的品牌。</a:t>
            </a:r>
          </a:p>
          <a:p>
            <a:pPr lvl="0" indent="0" marL="1270000">
              <a:buNone/>
            </a:pPr>
            <a:r>
              <a:rPr sz="2000" b="1"/>
              <a:t>你看得懂保養品的成分表，為什麼看不懂牙膏的？</a:t>
            </a:r>
          </a:p>
          <a:p>
            <a:pPr lvl="0" indent="0" marL="0">
              <a:buNone/>
            </a:pPr>
            <a:r>
              <a:rPr b="1"/>
              <a:t>「口腔成分字典」數位系列</a:t>
            </a:r>
            <a:r>
              <a:rPr/>
              <a:t>：固定發布成分知識。不只講德恩奈自己，而是做品類的成分科普。格式借鏡美妝成分帳號的圖文風格。</a:t>
            </a:r>
          </a:p>
          <a:p>
            <a:pPr lvl="0" indent="0" marL="0">
              <a:buNone/>
            </a:pPr>
            <a:r>
              <a:rPr b="1"/>
              <a:t>「翻過來看」挑戰</a:t>
            </a:r>
            <a:r>
              <a:rPr/>
              <a:t>：鼓勵消費者拍自家牙膏背面成分表。不攻擊任何品牌，只是建立「看成分表買牙膏」的新消費習慣——而當消費者養成這個習慣，德恩奈完整透明的成分標示就是最大優勢。</a:t>
            </a:r>
          </a:p>
          <a:p>
            <a:pPr lvl="0" indent="0" marL="0">
              <a:buNone/>
            </a:pPr>
            <a:r>
              <a:rPr b="1"/>
              <a:t>跨界美妝 KOL</a:t>
            </a:r>
            <a:r>
              <a:rPr/>
              <a:t>：「我把看保養品的方法用在牙膏上，結果發現……」</a:t>
            </a:r>
          </a:p>
          <a:p>
            <a:pPr lvl="0" indent="0" marL="0">
              <a:buNone/>
            </a:pPr>
            <a:r>
              <a:rPr b="1"/>
              <a:t>為什麼這個概念是對的</a:t>
            </a:r>
            <a:r>
              <a:rPr/>
              <a:t>：這是一個「養」的概念。它不會在一週內製造話題高峰，但 6 個月走期中持續累積有價值的數位資產。成分透明恰好是德恩奈的結構性優勢：檸檬酸鉀 5.53% 有臨床研究佐證、氟化鈉含量 1450ppm 符合國際標準。</a:t>
            </a:r>
          </a:p>
          <a:p>
            <a:pPr lvl="0" indent="0" marL="0">
              <a:buNone/>
            </a:pPr>
            <a:r>
              <a:rPr/>
              <a:t>預算概估：NT$50 萬</a:t>
            </a: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概念 6：德國人寄了一封信</a:t>
            </a:r>
          </a:p>
          <a:p>
            <a:pPr lvl="0" indent="0" marL="0">
              <a:buNone/>
            </a:pPr>
            <a:r>
              <a:rPr b="1"/>
              <a:t>電商限定包裝體驗 | 校準分數 6</a:t>
            </a:r>
          </a:p>
          <a:p>
            <a:pPr lvl="0" indent="0" marL="0">
              <a:buNone/>
            </a:pPr>
            <a:r>
              <a:rPr/>
              <a:t>你在 momo 下單了一支牙膏。幾天後收到包裹，打開——</a:t>
            </a:r>
          </a:p>
          <a:p>
            <a:pPr lvl="0" indent="0" marL="0">
              <a:buNone/>
            </a:pPr>
            <a:r>
              <a:rPr/>
              <a:t>不是一般的牙膏盒。是一個航空郵件信封。上面有德國郵戳、航空標籤、收件人寫著：「給你的牙齒。」</a:t>
            </a:r>
          </a:p>
          <a:p>
            <a:pPr lvl="0" indent="0" marL="0">
              <a:buNone/>
            </a:pPr>
            <a:r>
              <a:rPr/>
              <a:t>裡面附一封信。署名 DENTAL-Kosmetik GmbH &amp; Co. KG，德國德勒斯登，創立 1907 年。不是行銷話術，是用信件的語氣寫的成分說明——「我們在這支牙膏裡放了 5.53% 的檸檬酸鉀，這是因為……」</a:t>
            </a:r>
          </a:p>
          <a:p>
            <a:pPr lvl="0" indent="0" marL="0">
              <a:buNone/>
            </a:pPr>
            <a:r>
              <a:rPr/>
              <a:t>Barcode 401 印在信封上「郵戳」的位置。</a:t>
            </a:r>
          </a:p>
          <a:p>
            <a:pPr lvl="0" indent="0" marL="1270000">
              <a:buNone/>
            </a:pPr>
            <a:r>
              <a:rPr sz="2000" b="1"/>
              <a:t>一封來自德國的信。收件人：你的牙齒。</a:t>
            </a:r>
          </a:p>
          <a:p>
            <a:pPr lvl="0" indent="0" marL="0">
              <a:buNone/>
            </a:pPr>
            <a:r>
              <a:rPr b="1"/>
              <a:t>為什麼保留這個概念</a:t>
            </a:r>
            <a:r>
              <a:rPr/>
              <a:t>：它讓「德國原裝進口」從包裝上的一行字，變成一個可以被體驗、被分享的瞬間。預算需求極低，但可以成為 KOL 開箱影片的天然素材。適合在雙 11 等電商檔期搭配推出。</a:t>
            </a:r>
          </a:p>
          <a:p>
            <a:pPr lvl="0" indent="0" marL="0">
              <a:buNone/>
            </a:pPr>
            <a:r>
              <a:rPr/>
              <a:t>預算概估：NT$25 萬</a:t>
            </a:r>
          </a:p>
        </p:txBody>
      </p:sp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概念 7：100 人冰水挑戰</a:t>
            </a:r>
          </a:p>
          <a:p>
            <a:pPr lvl="0" indent="0" marL="0">
              <a:buNone/>
            </a:pPr>
            <a:r>
              <a:rPr b="1"/>
              <a:t>社群引爆 / 內容行銷 | 校準分數 7</a:t>
            </a:r>
          </a:p>
          <a:p>
            <a:pPr lvl="0" indent="0" marL="0">
              <a:buNone/>
            </a:pPr>
            <a:r>
              <a:rPr/>
              <a:t>所有抗敏牙膏都說自己有效。但有幾個品牌敢找 100 個人來試？</a:t>
            </a:r>
          </a:p>
          <a:p>
            <a:pPr lvl="0" indent="0" marL="0">
              <a:buNone/>
            </a:pPr>
            <a:r>
              <a:rPr/>
              <a:t>不是實驗室裡的臨床試驗數據（雖然那也有），不是 KOL 業配的「用完好有感」，而是——</a:t>
            </a:r>
          </a:p>
          <a:p>
            <a:pPr lvl="0" indent="0" marL="0">
              <a:buNone/>
            </a:pPr>
            <a:r>
              <a:rPr b="1"/>
              <a:t>100 個真實的人。給她們產品。給她們 30 天。全程記錄。不修飾、不篩選結果。</a:t>
            </a:r>
          </a:p>
          <a:p>
            <a:pPr lvl="0" indent="0" marL="1270000">
              <a:buNone/>
            </a:pPr>
            <a:r>
              <a:rPr sz="2000" b="1"/>
              <a:t>100 個人。30 天。冰水。不作弊。</a:t>
            </a:r>
          </a:p>
          <a:p>
            <a:pPr lvl="0" indent="0" marL="0">
              <a:buNone/>
            </a:pPr>
            <a:r>
              <a:rPr b="1"/>
              <a:t>紀錄格式</a:t>
            </a:r>
            <a:r>
              <a:rPr/>
              <a:t>：每位參與者每週回報一次「冰水測試」——用冰水漱口，1-10 分自評。記錄方式統一為 15 秒手機短影片加簡單文字，保持素人質感。</a:t>
            </a:r>
          </a:p>
          <a:p>
            <a:pPr lvl="0" indent="0" marL="0">
              <a:buNone/>
            </a:pPr>
            <a:r>
              <a:rPr b="1"/>
              <a:t>內容時間軸</a:t>
            </a:r>
            <a:r>
              <a:rPr/>
              <a:t>：</a:t>
            </a:r>
          </a:p>
          <a:p>
            <a:pPr lvl="0"/>
            <a:r>
              <a:rPr/>
              <a:t>第 0 天：100 人「冰水初體驗」合輯——各種齜牙咧嘴的畫面，自帶喜感和共鳴</a:t>
            </a:r>
          </a:p>
          <a:p>
            <a:pPr lvl="0"/>
            <a:r>
              <a:rPr/>
              <a:t>第 14 天：中期更新——有些人有感，有些人還沒有，如實呈現</a:t>
            </a:r>
          </a:p>
          <a:p>
            <a:pPr lvl="0"/>
            <a:r>
              <a:rPr/>
              <a:t>第 30 天：最終結果——不做「100% 有效」的宣稱，而是呈現真實數據（如「100 人中有 X 人自覺改善」）</a:t>
            </a:r>
          </a:p>
          <a:p>
            <a:pPr lvl="0" indent="0" marL="0">
              <a:buNone/>
            </a:pPr>
            <a:r>
              <a:rPr/>
              <a:t>30 天結束後，這些影片成為品牌的長期內容資產——「100 個人試過了，自己看看。」</a:t>
            </a:r>
          </a:p>
          <a:p>
            <a:pPr lvl="0" indent="0" marL="0">
              <a:buNone/>
            </a:pPr>
            <a:r>
              <a:rPr b="1"/>
              <a:t>為什麼這個概念是對的</a:t>
            </a:r>
            <a:r>
              <a:rPr/>
              <a:t>：500 萬買不起舒酸定等級的聲量。但 100 個真人的 30 天紀錄，是錢買不到的東西——它是信任。這個概念與「不演了」的精神一脈相承：不作弊、不篩選、不美化。而且它完美嵌入消費者旅程的最後一環：概念 1 讓她意識到問題，概念 2 讓她對品牌有好感，概念 4 給她時機——概念 7 推最後一把：「不信？100 個人試過了。」</a:t>
            </a:r>
          </a:p>
          <a:p>
            <a:pPr lvl="0" indent="0" marL="0">
              <a:buNone/>
            </a:pPr>
            <a:r>
              <a:rPr/>
              <a:t>預算概估：NT$80 萬</a:t>
            </a:r>
          </a:p>
          <a:p>
            <a:pPr lvl="0" indent="0" marL="0">
              <a:buNone/>
            </a:pPr>
            <a:r>
              <a:rPr b="1"/>
              <a:t>風險與應對</a:t>
            </a:r>
            <a:r>
              <a:rPr/>
              <a:t>：「如果結果不好看怎麼辦？」——臨床研究已佐證 2-4 週效果，100 人中多數應該會有感受到改善。但即使有人沒感覺到改變，如實呈現也不是壞事——「我們敢把不完美的結果給你看」反而強化了「不演了」的品牌態度。所有內容不得做出超越已驗證範圍的療效宣稱，參與者的自述標註為個人體驗。</a:t>
            </a:r>
          </a:p>
        </p:txBody>
      </p:sp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七個概念的校準分數總覽</a:t>
            </a:r>
          </a:p>
          <a:p>
            <a:pPr lvl="0" indent="0" marL="0">
              <a:buNone/>
            </a:pPr>
            <a:r>
              <a:rPr/>
              <a:t>所有概念均經獨立審查校準。校準方法採用四道篩選（可搜尋性、無聊度、策略偽裝、極化程度）加壓力測試。量尺參考：9-10 分會讓國際創意獎評審站起來；7-8 分業界同行會說「我希望是我想到的」；5-6 分專業水準但可預測。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校準分數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定位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敏感不等於性格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品牌核心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不演了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態度宣言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偷偷好的人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情感 TVC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拜拜不痠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中元 Tactical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成分字典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數位內容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德國人寄信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電商限定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100 人冰水挑戰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社群引爆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推薦：四概念整合 Campaign</a:t>
            </a:r>
          </a:p>
          <a:p>
            <a:pPr lvl="0" indent="0" marL="0">
              <a:buNone/>
            </a:pPr>
            <a:r>
              <a:rPr/>
              <a:t>七個概念各有特色，但 500 萬只夠精準執行四個。我們推薦以下組合：</a:t>
            </a:r>
          </a:p>
          <a:p>
            <a:pPr lvl="0" indent="0">
              <a:buNone/>
            </a:pPr>
            <a:r>
              <a:rPr>
                <a:latin typeface="Courier"/>
              </a:rPr>
              <a:t>概念 1：敏感不等於性格  --&gt;  認知啟動（讓她知道這是問題）
         |
概念 2：不演了         --&gt;  品牌信任（讓她選擇德恩奈）
         |
概念 4：拜拜不痠       --&gt;  時令收割（給她一個現在就買的理由）
         |
概念 7：100 人冰水挑戰 --&gt;  證據引爆（讓她看到 100 個人的真實結果）</a:t>
            </a:r>
          </a:p>
          <a:p>
            <a:pPr lvl="0" indent="0" marL="0">
              <a:buNone/>
            </a:pPr>
            <a:r>
              <a:rPr/>
              <a:t>這四步不是四個散落的活動。它們是一條完整的消費者旅程：</a:t>
            </a:r>
          </a:p>
          <a:p>
            <a:pPr lvl="0" indent="0" marL="0">
              <a:buNone/>
            </a:pPr>
            <a:r>
              <a:rPr/>
              <a:t>先被點醒（原來敏感不是我的錯）→ 產生好感（這個品牌不裝）→ 找到時機（中元前開始用剛好來得及）→ 看到證據（100 個人真的試過了）→ 拿起產品。</a:t>
            </a:r>
          </a:p>
          <a:p>
            <a:pPr lvl="0" indent="0" marL="0">
              <a:buNone/>
            </a:pPr>
            <a:r>
              <a:rPr b="1"/>
              <a:t>整合時間軸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月份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主力概念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動作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 月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 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100 人冰水挑戰招募 + 概念 1 社群議題預熱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 月上旬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 1+2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「敏感不等於性格」社群引爆 +「不演了」品牌宣言影片上線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 月中下旬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 4+7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「拜拜不痠」中元企劃啟動 + 冰水挑戰中期結果釋出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 月（中元）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 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中元節通路收割 + 冰水挑戰 30 天結果大公開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9-12 月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 2+5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「不演了」持續社群經營 + 成分字典內容累積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為什麼不是其他組合？</a:t>
            </a:r>
          </a:p>
          <a:p>
            <a:pPr lvl="0" indent="0" marL="0">
              <a:buNone/>
            </a:pPr>
            <a:r>
              <a:rPr/>
              <a:t>有人可能會問：概念 3（偷偷好的人）拍出來會很動人，為什麼不選它？因為在 500 萬預算下，一支精緻的情感 TVC（製作費 NT$150 萬）會吃掉太多預算，擠壓社群和 KOL 的空間。而我們的策略核心是考慮集滲透——需要的是多點觸及而非單點深度。「偷偷好的人」適合 2027 年品牌升級時，以更充裕的預算精心打造。</a:t>
            </a:r>
          </a:p>
          <a:p>
            <a:pPr lvl="0" indent="0" marL="0">
              <a:buNone/>
            </a:pPr>
            <a:r>
              <a:rPr b="1"/>
              <a:t>未選入的三個概念何時啟用</a:t>
            </a:r>
          </a:p>
          <a:p>
            <a:pPr lvl="0"/>
            <a:r>
              <a:rPr b="1"/>
              <a:t>概念 3（偷偷好的人）</a:t>
            </a:r>
            <a:r>
              <a:rPr/>
              <a:t>：如果預算充裕，是優先追加的情感 TVC。適合 2027 年品牌升級階段，作為德恩奈從「被考慮」到「被偏愛」的情感跳板。</a:t>
            </a:r>
          </a:p>
          <a:p>
            <a:pPr lvl="0"/>
            <a:r>
              <a:rPr b="1"/>
              <a:t>概念 5（成分字典）</a:t>
            </a:r>
            <a:r>
              <a:rPr/>
              <a:t>：9-12 月以低成本持續經營的常態內容策略。不需要大預算但需要持續的內容產出紀律，是品牌長期數位資產的累積。</a:t>
            </a:r>
          </a:p>
          <a:p>
            <a:pPr lvl="0"/>
            <a:r>
              <a:rPr b="1"/>
              <a:t>概念 6（德國人寄信）</a:t>
            </a:r>
            <a:r>
              <a:rPr/>
              <a:t>：隨時可啟動的電商限定版。建議搭配雙 11 檔期推出，用驚喜感的開箱體驗驅動電商平台的口碑擴散。</a:t>
            </a:r>
          </a:p>
        </p:txBody>
      </p:sp>
    </p:spTree>
  </p:cSld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預算概估</a:t>
            </a:r>
          </a:p>
          <a:p>
            <a:pPr lvl="0" indent="0" marL="0">
              <a:buNone/>
            </a:pPr>
            <a:r>
              <a:rPr b="1"/>
              <a:t>推薦四概念組合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預算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佔比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 1：敏感不等於性格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NT$70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14%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 2：不演了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NT$160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32%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 4：拜拜不痠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NT$50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10%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概念 7：100 人冰水挑戰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NT$80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16%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媒體投放（TVC 新聞時段 + 數位）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NT$100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20%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機動預算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NT$40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8%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總計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NT$500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100%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備選：維持 Brief 原始預算架構</a:t>
            </a:r>
          </a:p>
          <a:p>
            <a:pPr lvl="0" indent="0" marL="0">
              <a:buNone/>
            </a:pPr>
            <a:r>
              <a:rPr/>
              <a:t>若客戶希望維持原始預算結構（製作 NT$230 萬 + 社群 NT$70 萬 + 媒體 NT$270 萬），則以下配置可作為替代：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金額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說明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製作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NT$230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TVC 15 秒 + 6 秒 bumper + 數位素材包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社群/KOL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NT$70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微型牙醫 KOL 3-5 位 + 保健型中型 KOL 1 位 + 素人口碑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媒體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NT$270 萬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電視新聞時段 NT$150 萬 + YouTube NT$70 萬 + Google Search NT$50 萬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兩種配置的策略邏輯差異：推薦組合偏向社群內容驅動，適合「考慮集滲透」策略；Brief 結構偏向大媒體投放，適合「信任升級」為先的路線。我們建議在提案會議中共同討論，選擇最貼合現階段品牌需求的方向。</a:t>
            </a:r>
          </a:p>
          <a:p>
            <a:pPr lvl="0" indent="0" marL="0">
              <a:buNone/>
            </a:pPr>
            <a:r>
              <a:rPr b="1"/>
              <a:t>關於投資回報的誠實說明</a:t>
            </a:r>
            <a:r>
              <a:rPr/>
              <a:t>：500 萬預算在抗敏牙膏品類中屬於極小規模。短期（3 個月）ROAS 預期偏低——這不是執行問題，而是品牌現況（D+ 級）決定的起跑位置。本案的核心投資標的不是短期銷售轉換，而是「考慮集入場券」——讓德恩奈從「被撿到」變成「被選擇」。一旦進入考慮集，後續每一塊錢的邊際效益都會顯著提高。第一年種樹，第二年乘涼。</a:t>
            </a:r>
          </a:p>
        </p:txBody>
      </p:sp>
    </p:spTree>
  </p:cSld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 IV – 驗證與風險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 I – 品牌的真相</a:t>
            </a:r>
          </a:p>
        </p:txBody>
      </p:sp>
    </p:spTree>
  </p:cSld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因為誠實是這份提案的態度，也是我們面對不確定性的方式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任何一份好的提案都會告訴你「我們要做什麼」。但我們認為，一份值得信任的提案還必須告訴你「我們不確定什麼」和「如果我們錯了怎麼辦」。</a:t>
            </a:r>
          </a:p>
          <a:p>
            <a:pPr lvl="0" indent="0" marL="0">
              <a:buNone/>
            </a:pPr>
            <a:r>
              <a:rPr/>
              <a:t>以下是我們的坦白。</a:t>
            </a:r>
          </a:p>
        </p:txBody>
      </p:sp>
    </p:spTree>
  </p:cSld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待驗證假設 Top 7</a:t>
            </a:r>
          </a:p>
          <a:p>
            <a:pPr lvl="0" indent="0" marL="0">
              <a:buNone/>
            </a:pPr>
            <a:r>
              <a:rPr/>
              <a:t>本提案的策略建立在一系列假設上。有些假設有數據支撐，有些需要市場驗證。以下是最關鍵的七項——任何一項如果被推翻，策略都需要相應調整。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假設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我們目前的信心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驗證方式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消費者購買抗敏牙膏前會主動搜尋資訊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中——消費者端回饋顯示「我不搜尋，我問閨蜜和牙醫」，可能不成立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消費者問卷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「德國製造」對 35-45 歲仍有信任溢價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消費者問卷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德恩奈的品牌認知度（被提示後）高於 30%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未知——此為關鍵未知項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消費者問卷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「三效合一」在消費者感知中是加分而非減分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偏低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消費者問卷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臨床研究證據可顯著提升購買意願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偏低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消費者問卷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消費者的價格認知錨定在促銷價而非定價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偏低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消費者問卷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夜用牙膏的存在可提升品牌整體價值感知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偏低——但消費者端回饋「在康是美看到高端版會改變我對品牌印象」為正向訊號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消費者問卷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我們已設計完成一份 34 題的消費者問卷（含 2 題品質控管），覆蓋以上所有假設，預估 10-12 分鐘完成。目標 400 份有效樣本，預算約 NT$10-13 萬，時程 22 個工作天。建議在大筆預算投入前先完成此驗證。</a:t>
            </a:r>
          </a:p>
          <a:p>
            <a:pPr lvl="0" indent="0" marL="0">
              <a:buNone/>
            </a:pPr>
            <a:r>
              <a:rPr/>
              <a:t>每個假設都設有明確的「成立/不成立」判斷標準和對應的行動建議。例如：如果假設一（消費者會主動搜尋）不成立，SEO 策略需從「搜尋攔截」轉向「通路端 POS 溝通」；如果假設四（三效是加分）不成立，則三效訊息需進一步弱化，全力聚焦抗敏單一功效。</a:t>
            </a:r>
          </a:p>
          <a:p>
            <a:pPr lvl="0" indent="0" marL="0">
              <a:buNone/>
            </a:pPr>
            <a:r>
              <a:rPr/>
              <a:t>不是等到發現策略失敗才修正。是在策略啟動前就設計好「如果不是這樣，我們怎麼辦」。</a:t>
            </a:r>
          </a:p>
        </p:txBody>
      </p:sp>
    </p:spTree>
  </p:cSld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KPI 框架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目標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停損線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觸發後行動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廣告回想度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+15 百分點（前後測）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&lt; +8 百分點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檢討素材和時段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電視 CPRP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&lt; NT$800/GRP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&gt; NT$1,000/GRP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轉移部分預算至數位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品牌搜尋量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+30%（vs 基期）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&lt; +10%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加碼 YouTube/SEO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SEO 關鍵字排名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 篇進前 3 頁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 個月無排名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調整內容策略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KOL 內容觸及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300-500 萬次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&lt; 100 萬次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檢討 KOL 選擇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電商銷量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+15-20%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無改善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檢討導購機制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考慮集納入率（後測）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+10 百分點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無顯著變化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策略根本性檢討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停損升級機制</a:t>
            </a:r>
            <a:r>
              <a:rPr/>
              <a:t>：單一 KPI 觸及停損線，2 週內調整執行面；2 項以上同時觸及，啟動預算重配；結構性失敗（回想度 &lt; +5 且搜尋量無變化），砍電視全轉數位。</a:t>
            </a:r>
          </a:p>
          <a:p>
            <a:pPr lvl="0" indent="0" marL="0">
              <a:buNone/>
            </a:pPr>
            <a:r>
              <a:rPr b="1"/>
              <a:t>6 個月後的成功定義</a:t>
            </a:r>
            <a:r>
              <a:rPr/>
              <a:t>（2026 年 12 月）——以下任一條件達成即為策略成功： 1. 品牌搜尋量（Google Search Console）較基期提升 +30% 2. 廣告後測 aided awareness 在 35-45 歲提升 +5-8 百分點 3. 至少 3 篇 SEO 文章進入 Google 首頁（「抗敏牙膏推薦」相關關鍵字） 4. 電商通路銷量 +15-20%（vs 2026 H1 均值）</a:t>
            </a:r>
          </a:p>
        </p:txBody>
      </p:sp>
    </p:spTree>
  </p:cSld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風險矩陣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風險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嚴重度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可能性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預案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德國代工廠歷史品質紀錄被公開報導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極高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需立即向客戶確認後續處理狀態。如已妥善處理，主動強化「通過國際品質檢驗」敘事；如尚未處理，需準備公關預案後再啟動大規模傳播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舒酸定同期加碼數位投放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高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不正面對決，數位內容定位為「舒酸定以外的專業選擇」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「假洋牌」社群輿論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高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中-低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Barcode 401 驗證 + 概念 2「不演了」的混血身分敘事即為預防機制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電視 CPRP 過高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電視預算上限鎖定，超過即轉數位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消費者問卷結果推翻核心假設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高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未知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這就是為什麼要在大筆投入前做問卷——寧可在第一個月發現假設有誤，也不要在第六個月才知道方向錯了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通路端（特別是全聯中元檔期）陳列成本高於預估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中-高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提前與通路端確認費用，若超出預算則以社群替代通路物料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黑天鵝風險</a:t>
            </a:r>
            <a:r>
              <a:rPr/>
              <a:t>（低機率但高衝擊）：</a:t>
            </a:r>
          </a:p>
          <a:p>
            <a:pPr lvl="0"/>
            <a:r>
              <a:rPr/>
              <a:t>德國代工廠發生重大品質事故——無法預防，需危機預案</a:t>
            </a:r>
          </a:p>
          <a:p>
            <a:pPr lvl="0"/>
            <a:r>
              <a:rPr/>
              <a:t>社群「假洋牌」輿論風暴——概念 2「不演了」的混血身分敘事即為最佳預防機制</a:t>
            </a:r>
          </a:p>
          <a:p>
            <a:pPr lvl="0"/>
            <a:r>
              <a:rPr/>
              <a:t>消費者團體牙膏成分安全調查——台灣消基會曾有四成牙膏驗出防腐劑的前例</a:t>
            </a:r>
          </a:p>
          <a:p>
            <a:pPr lvl="0" indent="0" marL="0">
              <a:buNone/>
            </a:pPr>
            <a:r>
              <a:rPr b="1"/>
              <a:t>最重要的風險管理原則</a:t>
            </a:r>
            <a:r>
              <a:rPr/>
              <a:t>：不要試圖用模糊語言迴避風險。在消費者面前如此，在客戶面前更是如此。所有已知的不確定性都列在上面了。我們寧可在這裡坦白，也不願在執行中措手不及。</a:t>
            </a:r>
          </a:p>
        </p:txBody>
      </p:sp>
    </p:spTree>
  </p:cSld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下一步行動</a:t>
            </a:r>
          </a:p>
          <a:p>
            <a:pPr lvl="0" indent="0" marL="0">
              <a:buNone/>
            </a:pPr>
            <a:r>
              <a:rPr b="1"/>
              <a:t>本週</a:t>
            </a:r>
            <a:r>
              <a:rPr/>
              <a:t>：</a:t>
            </a:r>
          </a:p>
          <a:p>
            <a:pPr lvl="0" indent="-342900" marL="342900">
              <a:buAutoNum type="arabicPeriod"/>
            </a:pPr>
            <a:r>
              <a:rPr/>
              <a:t>向客戶確認德國代工廠歷史品質紀錄的後續處理狀態——一通電話，但影響整個策略方向</a:t>
            </a:r>
          </a:p>
          <a:p>
            <a:pPr lvl="0" indent="-342900" marL="342900">
              <a:buAutoNum type="arabicPeriod"/>
            </a:pPr>
            <a:r>
              <a:rPr/>
              <a:t>向客戶確認市佔率 11% 的數據方法論——分母是「抗敏感牙膏」還是「所有牙膏」？來源為何？</a:t>
            </a:r>
          </a:p>
          <a:p>
            <a:pPr lvl="0" indent="-342900" marL="342900">
              <a:buAutoNum type="arabicPeriod"/>
            </a:pPr>
            <a:r>
              <a:rPr/>
              <a:t>向媒體代理取得新聞時段 CPRP 實際報價——決定電視 vs 數位的最終配置</a:t>
            </a:r>
          </a:p>
          <a:p>
            <a:pPr lvl="0" indent="0" marL="0">
              <a:buNone/>
            </a:pPr>
            <a:r>
              <a:rPr b="1"/>
              <a:t>四月</a:t>
            </a:r>
            <a:r>
              <a:rPr/>
              <a:t>：</a:t>
            </a:r>
          </a:p>
          <a:p>
            <a:pPr lvl="0" indent="-342900" marL="342900">
              <a:buAutoNum startAt="4" type="arabicPeriod"/>
            </a:pPr>
            <a:r>
              <a:rPr/>
              <a:t>啟動消費者問卷（34 題 / 400 份 / 22 工作天）</a:t>
            </a:r>
          </a:p>
          <a:p>
            <a:pPr lvl="0" indent="-342900" marL="342900">
              <a:buAutoNum startAt="4" type="arabicPeriod"/>
            </a:pPr>
            <a:r>
              <a:rPr/>
              <a:t>確認預算配置方向（推薦組合 vs Brief 結構）</a:t>
            </a:r>
          </a:p>
          <a:p>
            <a:pPr lvl="0" indent="-342900" marL="342900">
              <a:buAutoNum startAt="4" type="arabicPeriod"/>
            </a:pPr>
            <a:r>
              <a:rPr/>
              <a:t>開始 KOL 接洽</a:t>
            </a:r>
          </a:p>
          <a:p>
            <a:pPr lvl="0" indent="0" marL="0">
              <a:buNone/>
            </a:pPr>
            <a:r>
              <a:rPr b="1"/>
              <a:t>五月</a:t>
            </a:r>
            <a:r>
              <a:rPr/>
              <a:t>：</a:t>
            </a:r>
          </a:p>
          <a:p>
            <a:pPr lvl="0" indent="-342900" marL="342900">
              <a:buAutoNum startAt="7" type="arabicPeriod"/>
            </a:pPr>
            <a:r>
              <a:rPr/>
              <a:t>問卷結果回收，驗證/修正策略假設</a:t>
            </a:r>
          </a:p>
          <a:p>
            <a:pPr lvl="0" indent="-342900" marL="342900">
              <a:buAutoNum startAt="7" type="arabicPeriod"/>
            </a:pPr>
            <a:r>
              <a:rPr/>
              <a:t>TVC 腳本定稿</a:t>
            </a:r>
          </a:p>
          <a:p>
            <a:pPr lvl="0" indent="-342900" marL="342900">
              <a:buAutoNum startAt="7" type="arabicPeriod"/>
            </a:pPr>
            <a:r>
              <a:rPr/>
              <a:t>100 人冰水挑戰招募機制設計</a:t>
            </a:r>
          </a:p>
          <a:p>
            <a:pPr lvl="0" indent="0" marL="0">
              <a:buNone/>
            </a:pPr>
            <a:r>
              <a:rPr b="1"/>
              <a:t>六月</a:t>
            </a:r>
            <a:r>
              <a:rPr/>
              <a:t>：</a:t>
            </a:r>
          </a:p>
          <a:p>
            <a:pPr lvl="0" indent="-342900" marL="342900">
              <a:buAutoNum startAt="10" type="arabicPeriod"/>
            </a:pPr>
            <a:r>
              <a:rPr/>
              <a:t>正式進入執行——90 天行動計畫 Phase 1 啟動</a:t>
            </a:r>
          </a:p>
          <a:p>
            <a:pPr lvl="0" indent="0" marL="0">
              <a:buNone/>
            </a:pPr>
            <a:r>
              <a:rPr b="1"/>
              <a:t>一個提醒</a:t>
            </a:r>
            <a:r>
              <a:rPr/>
              <a:t>：以上時間表最關鍵的一步是第一步——確認德國代工廠歷史品質紀錄的後續處理狀態。這件事決定了我們能多大膽地使用「德國品質」這張牌。如果已妥善處理，它會成為品牌最強的信任資產；如果尚未處理，所有涉及德國製造的傳播都需要調整力道。一通電話，影響整個策略方向。</a:t>
            </a:r>
          </a:p>
        </p:txBody>
      </p:sp>
    </p:spTree>
  </p:cSld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附錄</a:t>
            </a:r>
          </a:p>
        </p:txBody>
      </p:sp>
    </p:spTree>
  </p:cSld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A. 未採納概念簡述</a:t>
            </a:r>
          </a:p>
          <a:p>
            <a:pPr lvl="0" indent="0" marL="0">
              <a:buNone/>
            </a:pPr>
            <a:r>
              <a:rPr/>
              <a:t>以下五個概念在開發過程中被檢視後未進入最終陣容。記錄它們是為了保留值得未來運用的元素。</a:t>
            </a:r>
          </a:p>
          <a:p>
            <a:pPr lvl="0" indent="0" marL="0">
              <a:buNone/>
            </a:pPr>
            <a:r>
              <a:rPr b="1"/>
              <a:t>德國時間 German Time</a:t>
            </a:r>
            <a:r>
              <a:rPr/>
              <a:t>——「在什麼都要現在的時代，德恩奈給你一個德國式的承諾：不快，但是真的。」把 2-4 週見效時間從弱點翻轉為品牌哲學。未採納原因：策略到創意之間的跳躍不足，且命名可能暗示德國品牌身份。其中的「等待日曆」和「封膜生產時間戳」已建議融入概念 2。</a:t>
            </a:r>
          </a:p>
          <a:p>
            <a:pPr lvl="0" indent="0" marL="0">
              <a:buNone/>
            </a:pPr>
            <a:r>
              <a:rPr b="1"/>
              <a:t>反轉漏斗</a:t>
            </a:r>
            <a:r>
              <a:rPr/>
              <a:t>——把 60% 預算轉為試用裝，直送牙醫診所和零售貨架。未採納原因：這不是創意概念而是媒體配置策略，且預算佔比 100%，無法與其他概念共存。核心精神（讓產品自己說話）已融入概念 7。</a:t>
            </a:r>
          </a:p>
          <a:p>
            <a:pPr lvl="0" indent="0" marL="0">
              <a:buNone/>
            </a:pPr>
            <a:r>
              <a:rPr b="1"/>
              <a:t>鬼門開嘴門開</a:t>
            </a:r>
            <a:r>
              <a:rPr/>
              <a:t>——中元節黑色幽默路線。未採納原因：將宗教儀式商業化風險過高。社群迷因模板的概念已併入「拜拜不痠」，以更安全的「吃」文化切角執行。</a:t>
            </a:r>
          </a:p>
          <a:p>
            <a:pPr lvl="0" indent="0" marL="0">
              <a:buNone/>
            </a:pPr>
            <a:r>
              <a:rPr b="1"/>
              <a:t>不忍了</a:t>
            </a:r>
            <a:r>
              <a:rPr/>
              <a:t>——跨品類消費者運動。未採納原因：500 萬預算和 6 個月時程內不可行。「忍耐指數」互動測驗已整合進概念 1。</a:t>
            </a:r>
          </a:p>
          <a:p>
            <a:pPr lvl="0" indent="0" marL="0">
              <a:buNone/>
            </a:pPr>
            <a:r>
              <a:rPr b="1"/>
              <a:t>溫變封膜</a:t>
            </a:r>
            <a:r>
              <a:rPr/>
              <a:t>——溫變油墨讓封膜在觸摸時浮現隱藏訊息。未採納原因：需德國製造商配合修改包裝流程，供應鏈可行性存疑。但「敏感的，才感覺得到」是一句有翻轉力的 tagline，把「敏感」從負面翻轉為感知優勢，可在未來品牌溝通中獨立運用。</a:t>
            </a:r>
          </a:p>
          <a:p>
            <a:pPr lvl="0" indent="0" marL="0">
              <a:buNone/>
            </a:pPr>
            <a:r>
              <a:rPr/>
              <a:t>這些概念雖未被選入，但它們的精華——「等待日曆」「忍耐指數」「迷因模板」「翻轉 tagline」——已被分別移植到最終入選的概念中。沒有一個好想法被浪費。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為什麼我們需要重新認識德恩奈</a:t>
            </a:r>
          </a:p>
        </p:txBody>
      </p:sp>
    </p:spTree>
  </p:cSld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B. AI 局限聲明</a:t>
            </a:r>
          </a:p>
          <a:p>
            <a:pPr lvl="0" indent="0" marL="0">
              <a:buNone/>
            </a:pPr>
            <a:r>
              <a:rPr/>
              <a:t>本提案的策略分析和創意概念開發過程使用了 AI 工具輔助。以下為已知局限：</a:t>
            </a:r>
          </a:p>
          <a:p>
            <a:pPr lvl="0" indent="-342900" marL="342900">
              <a:buAutoNum type="arabicPeriod"/>
            </a:pPr>
            <a:r>
              <a:rPr b="1"/>
              <a:t>消費者洞察基於推論</a:t>
            </a:r>
            <a:r>
              <a:rPr/>
              <a:t>：文中關於消費者行為的描述（如「貨架前三秒決策」「敏感牙患者的語言習慣」）基於品類常識和公開資訊推論，未經針對德恩奈消費者的第一手調研驗證。建議在執行前以消費者問卷或焦點團體驗證核心假設。</a:t>
            </a:r>
          </a:p>
          <a:p>
            <a:pPr lvl="0" indent="-342900" marL="342900">
              <a:buAutoNum type="arabicPeriod"/>
            </a:pPr>
            <a:r>
              <a:rPr b="1"/>
              <a:t>競品數據有限</a:t>
            </a:r>
            <a:r>
              <a:rPr/>
              <a:t>：舒酸定的行銷預算規模和媒體配置未經獨立驗證。「不正面衝撞品類領導者」的策略邏輯基於品類常識推斷。</a:t>
            </a:r>
          </a:p>
          <a:p>
            <a:pPr lvl="0" indent="-342900" marL="342900">
              <a:buAutoNum type="arabicPeriod"/>
            </a:pPr>
            <a:r>
              <a:rPr b="1"/>
              <a:t>預算為概估</a:t>
            </a:r>
            <a:r>
              <a:rPr/>
              <a:t>：所有預算數字為概念階段的粗估，未包含稅務、代理商服務費、通路上架費用等。通路陳列費用可能顯著高於概估。</a:t>
            </a:r>
          </a:p>
          <a:p>
            <a:pPr lvl="0" indent="-342900" marL="342900">
              <a:buAutoNum type="arabicPeriod"/>
            </a:pPr>
            <a:r>
              <a:rPr b="1"/>
              <a:t>法規風險需專業審查</a:t>
            </a:r>
            <a:r>
              <a:rPr/>
              <a:t>：牙膏廣告受衛福部規範，所有涉及功效宣稱的文案（包括「2-4 週改善」）需在執行前經法規專業人員審查。</a:t>
            </a:r>
          </a:p>
          <a:p>
            <a:pPr lvl="0" indent="-342900" marL="342900">
              <a:buAutoNum type="arabicPeriod"/>
            </a:pPr>
            <a:r>
              <a:rPr b="1"/>
              <a:t>供應鏈可行性未確認</a:t>
            </a:r>
            <a:r>
              <a:rPr/>
              <a:t>：涉及包裝變更的概念需德國製造商配合，可行性尚未確認。</a:t>
            </a:r>
          </a:p>
          <a:p>
            <a:pPr lvl="0" indent="-342900" marL="342900">
              <a:buAutoNum type="arabicPeriod"/>
            </a:pPr>
            <a:r>
              <a:rPr b="1"/>
              <a:t>市場數據待驗證</a:t>
            </a:r>
            <a:r>
              <a:rPr/>
              <a:t>：市佔率（11%）和競品預算（舒酸定約 1.2 億）為 Brief 提供或產業估算，未經獨立付費數據庫驗證。</a:t>
            </a:r>
          </a:p>
          <a:p>
            <a:pPr lvl="0" indent="-342900" marL="342900">
              <a:buAutoNum type="arabicPeriod"/>
            </a:pPr>
            <a:r>
              <a:rPr b="1"/>
              <a:t>創意概念的結構性盲點</a:t>
            </a:r>
            <a:r>
              <a:rPr/>
              <a:t>：七個概念中，多數聚焦於「抗敏」單一功效，「去漬美白」和「預防蛀牙」在創意層面未被充分展開。建議在執行階段的尾卡、通路物料、社群內容中系統性帶入三效訊息。此外，目前沒有任何一個概念直接回答「為什麼選德恩奈而不是舒酸定」——多數概念建立品類需求或品牌情感，品牌轉換催化劑需在執行中補強。</a:t>
            </a:r>
          </a:p>
        </p:txBody>
      </p:sp>
    </p:spTree>
  </p:cSld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C. 成功願景</a:t>
            </a:r>
          </a:p>
          <a:p>
            <a:pPr lvl="0" indent="0" marL="1270000">
              <a:buNone/>
            </a:pPr>
            <a:r>
              <a:rPr sz="2000"/>
              <a:t>2026 年 12 月 31 日。</a:t>
            </a:r>
          </a:p>
          <a:p>
            <a:pPr lvl="0" indent="0" marL="1270000">
              <a:buNone/>
            </a:pPr>
            <a:r>
              <a:rPr sz="2000"/>
              <a:t>一個 38 歲的媽媽走進全聯採買。她不是因為看到買一送一隨手拿了一支德恩奈。她是因為上個月在 Instagram 看到一位牙醫說「檸檬酸鉀 2-4 週有效，值得考慮」，然後在辦公室聽同事提起「那個 100 人冰水挑戰的牙膏」，然後在全聯口腔護理區看到那個熟悉的包裝，想起那句話——「敏感不是你的錯。但你可以解決它。」</a:t>
            </a:r>
          </a:p>
          <a:p>
            <a:pPr lvl="0" indent="0" marL="1270000">
              <a:buNone/>
            </a:pPr>
            <a:r>
              <a:rPr sz="2000"/>
              <a:t>她拿起了那支牙膏。</a:t>
            </a:r>
          </a:p>
          <a:p>
            <a:pPr lvl="0" indent="0" marL="1270000">
              <a:buNone/>
            </a:pPr>
            <a:r>
              <a:rPr sz="2000"/>
              <a:t>從「被撿到」到「被選擇」。</a:t>
            </a:r>
          </a:p>
          <a:p>
            <a:pPr lvl="0" indent="0" marL="1270000">
              <a:buNone/>
            </a:pPr>
            <a:r>
              <a:rPr sz="2000"/>
              <a:t>這就是 500 萬能買到的最有價值的改變。</a:t>
            </a:r>
          </a:p>
          <a:p>
            <a:pPr lvl="0" indent="0" marL="1270000">
              <a:buNone/>
            </a:pPr>
            <a:r>
              <a:rPr sz="2000"/>
              <a:t>讓 700 萬人的選擇名單上，多一個名字。</a:t>
            </a:r>
          </a:p>
        </p:txBody>
      </p:sp>
    </p:spTree>
  </p:cSld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i="1"/>
              <a:t>德恩奈抗敏感三效牙膏 2026 H2 整合行銷傳播提案</a:t>
            </a:r>
            <a:r>
              <a:rPr/>
              <a:t> </a:t>
            </a:r>
            <a:r>
              <a:rPr i="1"/>
              <a:t>春樹 | 2026.04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一句話</a:t>
            </a:r>
          </a:p>
          <a:p>
            <a:pPr lvl="0" indent="0" marL="0">
              <a:buNone/>
            </a:pPr>
            <a:r>
              <a:rPr/>
              <a:t>德恩奈是一個「通路無處不在、心智幾乎不存在」的品牌。</a:t>
            </a:r>
          </a:p>
          <a:p>
            <a:pPr lvl="0" indent="0" marL="0">
              <a:buNone/>
            </a:pPr>
            <a:r>
              <a:rPr/>
              <a:t>它有 14 個以上的銷售通路、完整的產品線、漱口水品類消費金額排名第三、mybest 牙膏評比第二。但在消費者主動搜尋「牙齒敏感怎麼辦」的那一刻——牙醫推薦排行裡沒有它、Google 首頁找不到它、社群討論中聽不見它。</a:t>
            </a:r>
          </a:p>
          <a:p>
            <a:pPr lvl="0" indent="0" marL="0">
              <a:buNone/>
            </a:pPr>
            <a:r>
              <a:rPr/>
              <a:t>品牌不是在被比較後輸掉。品牌是根本不在比賽名單裡。</a:t>
            </a:r>
          </a:p>
          <a:p>
            <a:pPr lvl="0" indent="0" marL="0">
              <a:buNone/>
            </a:pPr>
            <a:r>
              <a:rPr/>
              <a:t>從品牌健康度的角度，德恩奈的整體評級是 D+。其中最弱的維度是品牌一致性（E 級）——品牌不是沒有資產，而是資產之間缺乏整合且互相矛盾。品牌認知度 D+、品牌聯想 D、品牌差異化 C-、品牌忠誠 D。</a:t>
            </a:r>
          </a:p>
          <a:p>
            <a:pPr lvl="0" indent="0" marL="0">
              <a:buNone/>
            </a:pPr>
            <a:r>
              <a:rPr/>
              <a:t>但 D+ 不是終點。D+ 是起點。因為接下來要說的三件事，會讓你重新思考這個分數背後的可能性。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三個被忽略的品牌資產</a:t>
            </a:r>
          </a:p>
          <a:p>
            <a:pPr lvl="0" indent="0" marL="0">
              <a:buNone/>
            </a:pPr>
            <a:r>
              <a:rPr/>
              <a:t>我們花了很長的時間拆解德恩奈的品牌，過程中發現三件讓我們意外的事。不是壞消息——是好消息，而且是被放在倉庫裡積灰的好消息。</a:t>
            </a:r>
          </a:p>
          <a:p>
            <a:pPr lvl="0" indent="0" marL="0">
              <a:buNone/>
            </a:pPr>
            <a:r>
              <a:rPr b="1"/>
              <a:t>第一，漱口水排名第三。</a:t>
            </a:r>
          </a:p>
          <a:p>
            <a:pPr lvl="0" indent="0" marL="0">
              <a:buNone/>
            </a:pPr>
            <a:r>
              <a:rPr/>
              <a:t>在台灣漱口水市場，德恩奈的消費金額穩居前三。這代表有一群消費者信任德恩奈。但這個信任從來沒有被「搬」到牙膏品類去。同一個品牌的兩個品類，各活各的，互不往來。</a:t>
            </a:r>
          </a:p>
          <a:p>
            <a:pPr lvl="0" indent="0" marL="0">
              <a:buNone/>
            </a:pPr>
            <a:r>
              <a:rPr b="1"/>
              <a:t>第二，夜用牙膏定價超越舒酸定。</a:t>
            </a:r>
          </a:p>
          <a:p>
            <a:pPr lvl="0" indent="0" marL="0">
              <a:buNone/>
            </a:pPr>
            <a:r>
              <a:rPr/>
              <a:t>這件事如果沒有仔細對照通路數據，很容易被忽略。德恩奈夜用牙膏含 Optaflow 德國專利成分，在康是美的定價是 NT$319/126g，每克 $2.53。舒酸定專業修復 NT$209/100g，每克 $2.09。</a:t>
            </a:r>
          </a:p>
          <a:p>
            <a:pPr lvl="0" indent="0" marL="0">
              <a:buNone/>
            </a:pPr>
            <a:r>
              <a:rPr/>
              <a:t>德恩奈比品類霸主貴了 21%。消費者願意買單。</a:t>
            </a:r>
          </a:p>
          <a:p>
            <a:pPr lvl="0" indent="0" marL="0">
              <a:buNone/>
            </a:pPr>
            <a:r>
              <a:rPr/>
              <a:t>這證明一件事：德恩奈不是「只有低價」的品牌。它有能力、也有產品可以支撐溢價。只是這個事實從來沒有被告訴消費者——因為品牌把所有行銷預算投在中階產品，讓最有溢價力的高階產品坐冷板凳。</a:t>
            </a:r>
          </a:p>
          <a:p>
            <a:pPr lvl="0" indent="0" marL="0">
              <a:buNone/>
            </a:pPr>
            <a:r>
              <a:rPr b="1"/>
              <a:t>第三，14 個以上通路覆蓋。</a:t>
            </a:r>
          </a:p>
          <a:p>
            <a:pPr lvl="0" indent="0" marL="0">
              <a:buNone/>
            </a:pPr>
            <a:r>
              <a:rPr/>
              <a:t>量販（全聯、家樂福、愛買）、藥妝（康是美、寶雅、屈臣氏）、藥局（大樹、唯新、杏一、全成，約 20 個 SKU）、電商（PChome、momo、蝦皮、東森、樂天、foodpanda）。德恩奈的通路基礎設施是完整的。消費者走進任何一間她常去的店，幾乎都能找到德恩奈。</a:t>
            </a:r>
          </a:p>
          <a:p>
            <a:pPr lvl="0" indent="0" marL="0">
              <a:buNone/>
            </a:pPr>
            <a:r>
              <a:rPr/>
              <a:t>此外，電商通路已經有跨品類組合包（牙膏+牙刷+漱口水），「全口腔護理品牌」的概念在通路基礎設施上已經有了雛形。</a:t>
            </a:r>
          </a:p>
          <a:p>
            <a:pPr lvl="0" indent="0" marL="0">
              <a:buNone/>
            </a:pPr>
            <a:r>
              <a:rPr/>
              <a:t>通路不是問題。問題是——她為什麼要去找。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三個必須面對的問題</a:t>
            </a:r>
          </a:p>
          <a:p>
            <a:pPr lvl="0" indent="0" marL="0">
              <a:buNone/>
            </a:pPr>
            <a:r>
              <a:rPr/>
              <a:t>好消息說完了。接下來是不舒服但必要的部分。</a:t>
            </a:r>
          </a:p>
          <a:p>
            <a:pPr lvl="0" indent="0" marL="0">
              <a:buNone/>
            </a:pPr>
            <a:r>
              <a:rPr b="1"/>
              <a:t>問題一：考慮集封鎖。</a:t>
            </a:r>
          </a:p>
          <a:p>
            <a:pPr lvl="0" indent="0" marL="0">
              <a:buNone/>
            </a:pPr>
            <a:r>
              <a:rPr/>
              <a:t>2024 年百位牙醫市調中，推薦牙膏品牌排行前五名是舒酸定（30%）、高露潔（27%）、Crest（20%）、牙周適（13%）、Ora2（10%）。</a:t>
            </a:r>
          </a:p>
          <a:p>
            <a:pPr lvl="0" indent="0" marL="0">
              <a:buNone/>
            </a:pPr>
            <a:r>
              <a:rPr/>
              <a:t>德恩奈不在榜上。</a:t>
            </a:r>
          </a:p>
          <a:p>
            <a:pPr lvl="0" indent="0" marL="0">
              <a:buNone/>
            </a:pPr>
            <a:r>
              <a:rPr/>
              <a:t>品牌的 Facebook 粉絲專頁大約 1,300 個讚。沒有 Instagram 官方帳號。沒有 YouTube 頻道。沒有搜尋到任何公開的 KOL 合作案例。Google 搜尋「抗敏感牙膏推薦」，首頁被 mybest 和 Best Doctor 壟斷，德恩奈官網不在前列。</a:t>
            </a:r>
          </a:p>
          <a:p>
            <a:pPr lvl="0" indent="0" marL="0">
              <a:buNone/>
            </a:pPr>
            <a:r>
              <a:rPr/>
              <a:t>在消費者「搜尋 → 考慮」的這個環節，門是鎖著的。</a:t>
            </a:r>
          </a:p>
          <a:p>
            <a:pPr lvl="0" indent="0" marL="0">
              <a:buNone/>
            </a:pPr>
            <a:r>
              <a:rPr b="1"/>
              <a:t>問題二：通路人格分裂。</a:t>
            </a:r>
          </a:p>
          <a:p>
            <a:pPr lvl="0" indent="0" marL="0">
              <a:buNone/>
            </a:pPr>
            <a:r>
              <a:rPr/>
              <a:t>同一支抗敏感三效牙膏。</a:t>
            </a:r>
          </a:p>
          <a:p>
            <a:pPr lvl="0" indent="0" marL="0">
              <a:buNone/>
            </a:pPr>
            <a:r>
              <a:rPr/>
              <a:t>在全聯，2 入組 NT$148，等於每支 $74。 在康是美，單支 NT$185。 在藥局，6 入組約 $141.5/支。</a:t>
            </a:r>
          </a:p>
          <a:p>
            <a:pPr lvl="0" indent="0" marL="0">
              <a:buNone/>
            </a:pPr>
            <a:r>
              <a:rPr/>
              <a:t>最高跟最低之間，差了 2.5 倍。</a:t>
            </a:r>
          </a:p>
          <a:p>
            <a:pPr lvl="0" indent="0" marL="0">
              <a:buNone/>
            </a:pPr>
            <a:r>
              <a:rPr/>
              <a:t>這不只是「不同通路有不同定價」的問題。這意味著，消費者在全聯看到的德恩奈和在康是美看到的德恩奈，根本就是兩個品牌——一個是「便宜好用隨手拿」的促銷品，一個是「德國進口功能牙膏」。品牌在最大量銷售的通路形成的價格錨點（$74），系統性地破壞了它在其他通路的價值感知。</a:t>
            </a:r>
          </a:p>
          <a:p>
            <a:pPr lvl="0" indent="0" marL="0">
              <a:buNone/>
            </a:pPr>
            <a:r>
              <a:rPr/>
              <a:t>一個人不可能一邊說自己是專家，一邊用半價在賣場喊著「買一送一」。品牌需要讓每一個通路的消費者看到同一個德恩奈——不是兩個、不是三個。</a:t>
            </a:r>
          </a:p>
          <a:p>
            <a:pPr lvl="0" indent="0" marL="0">
              <a:buNone/>
            </a:pPr>
            <a:r>
              <a:rPr b="1"/>
              <a:t>問題三：資源錯配。</a:t>
            </a:r>
          </a:p>
          <a:p>
            <a:pPr lvl="0" indent="0" marL="0">
              <a:buNone/>
            </a:pPr>
            <a:r>
              <a:rPr/>
              <a:t>德恩奈的產品線其實有清楚的三層架構：</a:t>
            </a:r>
          </a:p>
          <a:p>
            <a:pPr lvl="0"/>
            <a:r>
              <a:rPr/>
              <a:t>入門 NT$69（超氟、清淨涼）</a:t>
            </a:r>
          </a:p>
          <a:p>
            <a:pPr lvl="0"/>
            <a:r>
              <a:rPr/>
              <a:t>中階 NT$140-185（抗敏三效、維他命、美白草本）</a:t>
            </a:r>
          </a:p>
          <a:p>
            <a:pPr lvl="0"/>
            <a:r>
              <a:rPr/>
              <a:t>高階 NT$199-319（夜用牙膏，含 Optaflow 德國專利）</a:t>
            </a:r>
          </a:p>
          <a:p>
            <a:pPr lvl="0" indent="0" marL="0">
              <a:buNone/>
            </a:pPr>
            <a:r>
              <a:rPr/>
              <a:t>但品牌把所有的行銷資源押在中階產品上——然後再用通路促銷把中階產品壓成入門價格。高階夜用牙膏定價超越舒酸定，但行銷投資是零。入門產品走量，無品牌投資。</a:t>
            </a:r>
          </a:p>
          <a:p>
            <a:pPr lvl="0" indent="0" marL="0">
              <a:buNone/>
            </a:pPr>
            <a:r>
              <a:rPr/>
              <a:t>這不是「哪支產品該多投一點」的問題，這是「用哪支產品代表這個品牌」的根本性選擇。</a:t>
            </a:r>
          </a:p>
          <a:p>
            <a:pPr lvl="0" indent="0" marL="0">
              <a:buNone/>
            </a:pPr>
            <a:r>
              <a:rPr/>
              <a:t>而且，品牌有一個未被轉化的科學武器：主成分檸檬酸鉀 5.53%，在學術期刊上有臨床研究佐證——4 週統計顯著改善敏感。品牌從來沒有把這個科學事實轉化為消費者可以理解的語言。舒酸定說「牙醫推薦第一」，高露潔說「1 分鐘速效」，德恩奈呢？官網上寫著「EN ISO 9001」——那是製程認證，不是效果認證，消費者看了一頭霧水。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競爭現實：24 比 1</a:t>
            </a:r>
          </a:p>
          <a:p>
            <a:pPr lvl="0" indent="0" marL="0">
              <a:buNone/>
            </a:pPr>
            <a:r>
              <a:rPr/>
              <a:t>最後一個數字，也是最殘酷的數字。</a:t>
            </a:r>
          </a:p>
          <a:p>
            <a:pPr lvl="0" indent="0" marL="0">
              <a:buNone/>
            </a:pPr>
            <a:r>
              <a:rPr/>
              <a:t>舒酸定的年度媒體投放預算估計約 1.2 億元。德恩奈整體行銷預算 500 萬。</a:t>
            </a:r>
          </a:p>
          <a:p>
            <a:pPr lvl="0" indent="0" marL="0">
              <a:buNone/>
            </a:pPr>
            <a:r>
              <a:rPr/>
              <a:t>24 比 1。</a:t>
            </a:r>
          </a:p>
          <a:p>
            <a:pPr lvl="0" indent="0" marL="0">
              <a:buNone/>
            </a:pPr>
            <a:r>
              <a:rPr/>
              <a:t>如果用一張面積對比圖來呈現——舒酸定的方塊佔滿整張紙，德恩奈的方塊小到幾乎看不見。</a:t>
            </a:r>
          </a:p>
          <a:p>
            <a:pPr lvl="0" indent="0" marL="0">
              <a:buNone/>
            </a:pPr>
            <a:r>
              <a:rPr/>
              <a:t>舒酸定擁有牙醫推薦第一名、多項臨床技術線（NovaMin、硝酸鉀、亞錫氟化物）、2.6 萬 Facebook 粉絲、冰品異業聯名、新聞時段高頻 TVC。高露潔有 Pro-Argin「1 分鐘速效」的差異化賣點和系統性回顧研究支撐。</a:t>
            </a:r>
          </a:p>
          <a:p>
            <a:pPr lvl="0" indent="0" marL="0">
              <a:buNone/>
            </a:pPr>
            <a:r>
              <a:rPr/>
              <a:t>德恩奈呢？Facebook 約 1,300 個讚、36 人討論中。沒有 Instagram。沒有 YouTube。沒有 KOL。電視廣告出現在深夜 9 點到凌晨 4 點的補檔時段。</a:t>
            </a:r>
          </a:p>
          <a:p>
            <a:pPr lvl="0" indent="0" marL="0">
              <a:buNone/>
            </a:pPr>
            <a:r>
              <a:rPr/>
              <a:t>在品牌感知上，意圖和現實之間存在巨大的裂縫：品牌想要「專業可信賴」，消費者可能感受到的是「深夜打廣告的牙膏，牙醫不推薦」。品牌想要「科學導向」，消費者看到的是「認真但老派」。品牌想要「德國品質」，消費者的印象是「便宜但不確定品質有多好」。</a:t>
            </a:r>
          </a:p>
          <a:p>
            <a:pPr lvl="0" indent="0" marL="0">
              <a:buNone/>
            </a:pPr>
            <a:r>
              <a:rPr/>
              <a:t>最致命的一個落差是品牌活力。在消費者的日常數位環境中，德恩奈完全缺席。其他維度的落差可以透過傳播修正，但如果品牌不被看見，修正無從開始。</a:t>
            </a:r>
          </a:p>
          <a:p>
            <a:pPr lvl="0" indent="0" marL="0">
              <a:buNone/>
            </a:pPr>
            <a:r>
              <a:rPr/>
              <a:t>這就是現實。台灣牙膏市場約 NT$29 億（2023 年），109 個品牌，年減 4%。抗敏感牙膏品類是「雙強+多弱」的格局：舒酸定領先、高露潔跟隨，其餘分散。德恩奈是第二梯隊的跟隨者——有生命力，但生命力正在被消耗。</a:t>
            </a:r>
          </a:p>
          <a:p>
            <a:pPr lvl="0" indent="0" marL="0">
              <a:buNone/>
            </a:pPr>
            <a:r>
              <a:rPr/>
              <a:t>但現實不是故事的結尾。</a:t>
            </a:r>
          </a:p>
          <a:p>
            <a:pPr lvl="0" indent="0" marL="0">
              <a:buNone/>
            </a:pPr>
            <a:r>
              <a:rPr/>
              <a:t>因為在這些數字的背後，有一個被所有人忽略的事實：台灣敏感性牙齒盛行率約 30%，換算下來大約 700 萬人。700 萬人需要解決方案。德恩奈有解決方案——而且是有臨床研究支撐、德國百年工廠製造、三效合一的解決方案。</a:t>
            </a:r>
          </a:p>
          <a:p>
            <a:pPr lvl="0" indent="0" marL="0">
              <a:buNone/>
            </a:pPr>
            <a:r>
              <a:rPr/>
              <a:t>問題從來不是「德恩奈夠不夠好」。問題是「700 萬人不知道德恩奈夠好」。</a:t>
            </a:r>
          </a:p>
          <a:p>
            <a:pPr lvl="0" indent="0" marL="0">
              <a:buNone/>
            </a:pPr>
            <a:r>
              <a:rPr/>
              <a:t>所以接下來我們要問的不是「怎麼追上舒酸定」，而是一個完全不同的問題。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2026-03-27T12:43:58Z</dcterms:created>
  <dcterms:modified xsi:type="dcterms:W3CDTF">2026-03-27T12:43:58Z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